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36"/>
  </p:notesMasterIdLst>
  <p:sldIdLst>
    <p:sldId id="348" r:id="rId3"/>
    <p:sldId id="294" r:id="rId4"/>
    <p:sldId id="349" r:id="rId5"/>
    <p:sldId id="319" r:id="rId6"/>
    <p:sldId id="323" r:id="rId7"/>
    <p:sldId id="322" r:id="rId8"/>
    <p:sldId id="324" r:id="rId9"/>
    <p:sldId id="325" r:id="rId10"/>
    <p:sldId id="331" r:id="rId11"/>
    <p:sldId id="337" r:id="rId12"/>
    <p:sldId id="338" r:id="rId13"/>
    <p:sldId id="339" r:id="rId14"/>
    <p:sldId id="340" r:id="rId15"/>
    <p:sldId id="347" r:id="rId16"/>
    <p:sldId id="341" r:id="rId17"/>
    <p:sldId id="343" r:id="rId18"/>
    <p:sldId id="344" r:id="rId19"/>
    <p:sldId id="357" r:id="rId20"/>
    <p:sldId id="358" r:id="rId21"/>
    <p:sldId id="359" r:id="rId22"/>
    <p:sldId id="350" r:id="rId23"/>
    <p:sldId id="332" r:id="rId24"/>
    <p:sldId id="333" r:id="rId25"/>
    <p:sldId id="334" r:id="rId26"/>
    <p:sldId id="364" r:id="rId27"/>
    <p:sldId id="354" r:id="rId28"/>
    <p:sldId id="360" r:id="rId29"/>
    <p:sldId id="356" r:id="rId30"/>
    <p:sldId id="362" r:id="rId31"/>
    <p:sldId id="363" r:id="rId32"/>
    <p:sldId id="353" r:id="rId33"/>
    <p:sldId id="346" r:id="rId34"/>
    <p:sldId id="304" r:id="rId35"/>
  </p:sldIdLst>
  <p:sldSz cx="9144000" cy="6858000" type="screen4x3"/>
  <p:notesSz cx="6858000" cy="9144000"/>
  <p:defaultTextStyle>
    <a:defPPr>
      <a:defRPr lang="de-DE"/>
    </a:defPPr>
    <a:lvl1pPr marL="0" algn="l" defTabSz="457150" rtl="0" eaLnBrk="1" latinLnBrk="0" hangingPunct="1">
      <a:defRPr sz="1800" kern="1200">
        <a:solidFill>
          <a:schemeClr val="tx1"/>
        </a:solidFill>
        <a:latin typeface="+mn-lt"/>
        <a:ea typeface="+mn-ea"/>
        <a:cs typeface="+mn-cs"/>
      </a:defRPr>
    </a:lvl1pPr>
    <a:lvl2pPr marL="457150" algn="l" defTabSz="457150" rtl="0" eaLnBrk="1" latinLnBrk="0" hangingPunct="1">
      <a:defRPr sz="1800" kern="1200">
        <a:solidFill>
          <a:schemeClr val="tx1"/>
        </a:solidFill>
        <a:latin typeface="+mn-lt"/>
        <a:ea typeface="+mn-ea"/>
        <a:cs typeface="+mn-cs"/>
      </a:defRPr>
    </a:lvl2pPr>
    <a:lvl3pPr marL="914300" algn="l" defTabSz="457150" rtl="0" eaLnBrk="1" latinLnBrk="0" hangingPunct="1">
      <a:defRPr sz="1800" kern="1200">
        <a:solidFill>
          <a:schemeClr val="tx1"/>
        </a:solidFill>
        <a:latin typeface="+mn-lt"/>
        <a:ea typeface="+mn-ea"/>
        <a:cs typeface="+mn-cs"/>
      </a:defRPr>
    </a:lvl3pPr>
    <a:lvl4pPr marL="1371448" algn="l" defTabSz="457150" rtl="0" eaLnBrk="1" latinLnBrk="0" hangingPunct="1">
      <a:defRPr sz="1800" kern="1200">
        <a:solidFill>
          <a:schemeClr val="tx1"/>
        </a:solidFill>
        <a:latin typeface="+mn-lt"/>
        <a:ea typeface="+mn-ea"/>
        <a:cs typeface="+mn-cs"/>
      </a:defRPr>
    </a:lvl4pPr>
    <a:lvl5pPr marL="1828598" algn="l" defTabSz="457150" rtl="0" eaLnBrk="1" latinLnBrk="0" hangingPunct="1">
      <a:defRPr sz="1800" kern="1200">
        <a:solidFill>
          <a:schemeClr val="tx1"/>
        </a:solidFill>
        <a:latin typeface="+mn-lt"/>
        <a:ea typeface="+mn-ea"/>
        <a:cs typeface="+mn-cs"/>
      </a:defRPr>
    </a:lvl5pPr>
    <a:lvl6pPr marL="2285748" algn="l" defTabSz="457150" rtl="0" eaLnBrk="1" latinLnBrk="0" hangingPunct="1">
      <a:defRPr sz="1800" kern="1200">
        <a:solidFill>
          <a:schemeClr val="tx1"/>
        </a:solidFill>
        <a:latin typeface="+mn-lt"/>
        <a:ea typeface="+mn-ea"/>
        <a:cs typeface="+mn-cs"/>
      </a:defRPr>
    </a:lvl6pPr>
    <a:lvl7pPr marL="2742898" algn="l" defTabSz="457150" rtl="0" eaLnBrk="1" latinLnBrk="0" hangingPunct="1">
      <a:defRPr sz="1800" kern="1200">
        <a:solidFill>
          <a:schemeClr val="tx1"/>
        </a:solidFill>
        <a:latin typeface="+mn-lt"/>
        <a:ea typeface="+mn-ea"/>
        <a:cs typeface="+mn-cs"/>
      </a:defRPr>
    </a:lvl7pPr>
    <a:lvl8pPr marL="3200047" algn="l" defTabSz="457150" rtl="0" eaLnBrk="1" latinLnBrk="0" hangingPunct="1">
      <a:defRPr sz="1800" kern="1200">
        <a:solidFill>
          <a:schemeClr val="tx1"/>
        </a:solidFill>
        <a:latin typeface="+mn-lt"/>
        <a:ea typeface="+mn-ea"/>
        <a:cs typeface="+mn-cs"/>
      </a:defRPr>
    </a:lvl8pPr>
    <a:lvl9pPr marL="3657197" algn="l" defTabSz="45715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66E"/>
    <a:srgbClr val="A3B6CD"/>
    <a:srgbClr val="B5845B"/>
    <a:srgbClr val="4783F0"/>
    <a:srgbClr val="E8F3FF"/>
    <a:srgbClr val="CBE1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800" autoAdjust="0"/>
  </p:normalViewPr>
  <p:slideViewPr>
    <p:cSldViewPr snapToGrid="0" snapToObjects="1">
      <p:cViewPr varScale="1">
        <p:scale>
          <a:sx n="87" d="100"/>
          <a:sy n="87" d="100"/>
        </p:scale>
        <p:origin x="-172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0E6FD0-0B4A-1347-A479-6FD46C79F0AF}" type="datetimeFigureOut">
              <a:rPr lang="de-DE" smtClean="0"/>
              <a:t>13/10/14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646DD0-2E25-2F42-8123-AC46077DCA6B}" type="slidenum">
              <a:rPr lang="de-DE" smtClean="0"/>
              <a:t>‹#›</a:t>
            </a:fld>
            <a:endParaRPr lang="de-DE"/>
          </a:p>
        </p:txBody>
      </p:sp>
    </p:spTree>
    <p:extLst>
      <p:ext uri="{BB962C8B-B14F-4D97-AF65-F5344CB8AC3E}">
        <p14:creationId xmlns:p14="http://schemas.microsoft.com/office/powerpoint/2010/main" val="4036025037"/>
      </p:ext>
    </p:extLst>
  </p:cSld>
  <p:clrMap bg1="lt1" tx1="dk1" bg2="lt2" tx2="dk2" accent1="accent1" accent2="accent2" accent3="accent3" accent4="accent4" accent5="accent5" accent6="accent6" hlink="hlink" folHlink="folHlink"/>
  <p:notesStyle>
    <a:lvl1pPr marL="0" algn="l" defTabSz="457150" rtl="0" eaLnBrk="1" latinLnBrk="0" hangingPunct="1">
      <a:defRPr sz="1200" kern="1200">
        <a:solidFill>
          <a:schemeClr val="tx1"/>
        </a:solidFill>
        <a:latin typeface="+mn-lt"/>
        <a:ea typeface="+mn-ea"/>
        <a:cs typeface="+mn-cs"/>
      </a:defRPr>
    </a:lvl1pPr>
    <a:lvl2pPr marL="457150" algn="l" defTabSz="457150" rtl="0" eaLnBrk="1" latinLnBrk="0" hangingPunct="1">
      <a:defRPr sz="1200" kern="1200">
        <a:solidFill>
          <a:schemeClr val="tx1"/>
        </a:solidFill>
        <a:latin typeface="+mn-lt"/>
        <a:ea typeface="+mn-ea"/>
        <a:cs typeface="+mn-cs"/>
      </a:defRPr>
    </a:lvl2pPr>
    <a:lvl3pPr marL="914300" algn="l" defTabSz="457150" rtl="0" eaLnBrk="1" latinLnBrk="0" hangingPunct="1">
      <a:defRPr sz="1200" kern="1200">
        <a:solidFill>
          <a:schemeClr val="tx1"/>
        </a:solidFill>
        <a:latin typeface="+mn-lt"/>
        <a:ea typeface="+mn-ea"/>
        <a:cs typeface="+mn-cs"/>
      </a:defRPr>
    </a:lvl3pPr>
    <a:lvl4pPr marL="1371448" algn="l" defTabSz="457150" rtl="0" eaLnBrk="1" latinLnBrk="0" hangingPunct="1">
      <a:defRPr sz="1200" kern="1200">
        <a:solidFill>
          <a:schemeClr val="tx1"/>
        </a:solidFill>
        <a:latin typeface="+mn-lt"/>
        <a:ea typeface="+mn-ea"/>
        <a:cs typeface="+mn-cs"/>
      </a:defRPr>
    </a:lvl4pPr>
    <a:lvl5pPr marL="1828598" algn="l" defTabSz="457150" rtl="0" eaLnBrk="1" latinLnBrk="0" hangingPunct="1">
      <a:defRPr sz="1200" kern="1200">
        <a:solidFill>
          <a:schemeClr val="tx1"/>
        </a:solidFill>
        <a:latin typeface="+mn-lt"/>
        <a:ea typeface="+mn-ea"/>
        <a:cs typeface="+mn-cs"/>
      </a:defRPr>
    </a:lvl5pPr>
    <a:lvl6pPr marL="2285748" algn="l" defTabSz="457150" rtl="0" eaLnBrk="1" latinLnBrk="0" hangingPunct="1">
      <a:defRPr sz="1200" kern="1200">
        <a:solidFill>
          <a:schemeClr val="tx1"/>
        </a:solidFill>
        <a:latin typeface="+mn-lt"/>
        <a:ea typeface="+mn-ea"/>
        <a:cs typeface="+mn-cs"/>
      </a:defRPr>
    </a:lvl6pPr>
    <a:lvl7pPr marL="2742898" algn="l" defTabSz="457150" rtl="0" eaLnBrk="1" latinLnBrk="0" hangingPunct="1">
      <a:defRPr sz="1200" kern="1200">
        <a:solidFill>
          <a:schemeClr val="tx1"/>
        </a:solidFill>
        <a:latin typeface="+mn-lt"/>
        <a:ea typeface="+mn-ea"/>
        <a:cs typeface="+mn-cs"/>
      </a:defRPr>
    </a:lvl7pPr>
    <a:lvl8pPr marL="3200047" algn="l" defTabSz="457150" rtl="0" eaLnBrk="1" latinLnBrk="0" hangingPunct="1">
      <a:defRPr sz="1200" kern="1200">
        <a:solidFill>
          <a:schemeClr val="tx1"/>
        </a:solidFill>
        <a:latin typeface="+mn-lt"/>
        <a:ea typeface="+mn-ea"/>
        <a:cs typeface="+mn-cs"/>
      </a:defRPr>
    </a:lvl8pPr>
    <a:lvl9pPr marL="3657197" algn="l" defTabSz="457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Introducing</a:t>
            </a:r>
            <a:r>
              <a:rPr lang="de-DE" dirty="0" smtClean="0"/>
              <a:t> </a:t>
            </a:r>
            <a:r>
              <a:rPr lang="de-DE" dirty="0" err="1" smtClean="0"/>
              <a:t>myself</a:t>
            </a:r>
            <a:endParaRPr lang="de-DE" dirty="0" smtClean="0"/>
          </a:p>
          <a:p>
            <a:endParaRPr lang="de-DE" dirty="0" smtClean="0"/>
          </a:p>
          <a:p>
            <a:r>
              <a:rPr lang="de-DE" dirty="0" smtClean="0"/>
              <a:t>Today I </a:t>
            </a:r>
            <a:r>
              <a:rPr lang="de-DE" dirty="0" err="1" smtClean="0"/>
              <a:t>would</a:t>
            </a:r>
            <a:r>
              <a:rPr lang="de-DE" dirty="0" smtClean="0"/>
              <a:t> </a:t>
            </a:r>
            <a:r>
              <a:rPr lang="de-DE" dirty="0" err="1" smtClean="0"/>
              <a:t>like</a:t>
            </a:r>
            <a:r>
              <a:rPr lang="de-DE" dirty="0" smtClean="0"/>
              <a:t> </a:t>
            </a:r>
            <a:r>
              <a:rPr lang="de-DE" dirty="0" err="1" smtClean="0"/>
              <a:t>to</a:t>
            </a:r>
            <a:r>
              <a:rPr lang="de-DE" dirty="0" smtClean="0"/>
              <a:t> </a:t>
            </a:r>
            <a:r>
              <a:rPr lang="de-DE" dirty="0" err="1" smtClean="0"/>
              <a:t>present</a:t>
            </a:r>
            <a:r>
              <a:rPr lang="de-DE" dirty="0" smtClean="0"/>
              <a:t> </a:t>
            </a:r>
            <a:r>
              <a:rPr lang="de-DE" dirty="0" err="1" smtClean="0"/>
              <a:t>to</a:t>
            </a:r>
            <a:r>
              <a:rPr lang="de-DE" dirty="0" smtClean="0"/>
              <a:t> </a:t>
            </a:r>
            <a:r>
              <a:rPr lang="de-DE" dirty="0" err="1" smtClean="0"/>
              <a:t>you</a:t>
            </a:r>
            <a:r>
              <a:rPr lang="de-DE" baseline="0" dirty="0" smtClean="0"/>
              <a:t> </a:t>
            </a:r>
            <a:r>
              <a:rPr lang="de-DE" baseline="0" dirty="0" err="1" smtClean="0"/>
              <a:t>work</a:t>
            </a:r>
            <a:r>
              <a:rPr lang="de-DE" baseline="0" dirty="0" smtClean="0"/>
              <a:t> </a:t>
            </a:r>
            <a:r>
              <a:rPr lang="de-DE" baseline="0" dirty="0" err="1" smtClean="0"/>
              <a:t>done</a:t>
            </a:r>
            <a:r>
              <a:rPr lang="de-DE" baseline="0" dirty="0" smtClean="0"/>
              <a:t> in </a:t>
            </a:r>
            <a:r>
              <a:rPr lang="de-DE" baseline="0" dirty="0" err="1" smtClean="0"/>
              <a:t>collaboration</a:t>
            </a:r>
            <a:r>
              <a:rPr lang="de-DE" baseline="0" dirty="0" smtClean="0"/>
              <a:t> </a:t>
            </a:r>
            <a:r>
              <a:rPr lang="de-DE" baseline="0" dirty="0" err="1" smtClean="0"/>
              <a:t>with</a:t>
            </a:r>
            <a:r>
              <a:rPr lang="de-DE" baseline="0" dirty="0" smtClean="0"/>
              <a:t> Bielefeld </a:t>
            </a:r>
            <a:r>
              <a:rPr lang="de-DE" baseline="0" dirty="0" err="1" smtClean="0"/>
              <a:t>university</a:t>
            </a:r>
            <a:r>
              <a:rPr lang="de-DE" baseline="0" dirty="0" smtClean="0"/>
              <a:t>.</a:t>
            </a:r>
          </a:p>
          <a:p>
            <a:endParaRPr lang="de-DE" baseline="0" dirty="0" smtClean="0"/>
          </a:p>
          <a:p>
            <a:r>
              <a:rPr lang="de-DE" dirty="0" smtClean="0"/>
              <a:t> I</a:t>
            </a:r>
            <a:r>
              <a:rPr lang="de-DE" baseline="0" dirty="0" smtClean="0"/>
              <a:t> will </a:t>
            </a:r>
            <a:r>
              <a:rPr lang="de-DE" baseline="0" dirty="0" err="1" smtClean="0"/>
              <a:t>focus</a:t>
            </a:r>
            <a:r>
              <a:rPr lang="de-DE" baseline="0" dirty="0" smtClean="0"/>
              <a:t> on </a:t>
            </a:r>
            <a:r>
              <a:rPr lang="de-DE" baseline="0" dirty="0" err="1" smtClean="0"/>
              <a:t>presenting</a:t>
            </a:r>
            <a:r>
              <a:rPr lang="de-DE" dirty="0" smtClean="0"/>
              <a:t> a </a:t>
            </a:r>
            <a:r>
              <a:rPr lang="de-DE" dirty="0" err="1" smtClean="0"/>
              <a:t>new</a:t>
            </a:r>
            <a:r>
              <a:rPr lang="de-DE" dirty="0" smtClean="0"/>
              <a:t> experimental </a:t>
            </a:r>
            <a:r>
              <a:rPr lang="de-DE" dirty="0" err="1" smtClean="0"/>
              <a:t>setup</a:t>
            </a:r>
            <a:r>
              <a:rPr lang="de-DE" baseline="0" dirty="0" smtClean="0"/>
              <a:t> </a:t>
            </a:r>
            <a:r>
              <a:rPr lang="de-DE" baseline="0" dirty="0" err="1" smtClean="0"/>
              <a:t>for</a:t>
            </a:r>
            <a:r>
              <a:rPr lang="de-DE" baseline="0" dirty="0" smtClean="0"/>
              <a:t> </a:t>
            </a:r>
            <a:r>
              <a:rPr lang="de-DE" baseline="0" dirty="0" err="1" smtClean="0"/>
              <a:t>studying</a:t>
            </a:r>
            <a:r>
              <a:rPr lang="de-DE" baseline="0" dirty="0" smtClean="0"/>
              <a:t> </a:t>
            </a:r>
          </a:p>
          <a:p>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Co-</a:t>
            </a:r>
            <a:r>
              <a:rPr lang="de-DE" sz="1200" kern="1200" dirty="0" err="1" smtClean="0">
                <a:solidFill>
                  <a:schemeClr val="tx1"/>
                </a:solidFill>
                <a:latin typeface="+mn-lt"/>
                <a:ea typeface="+mn-ea"/>
                <a:cs typeface="+mn-cs"/>
              </a:rPr>
              <a:t>Construction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of</a:t>
            </a:r>
            <a:r>
              <a:rPr lang="de-DE" sz="1200" kern="1200" dirty="0" smtClean="0">
                <a:solidFill>
                  <a:schemeClr val="tx1"/>
                </a:solidFill>
                <a:latin typeface="+mn-lt"/>
                <a:ea typeface="+mn-ea"/>
                <a:cs typeface="+mn-cs"/>
              </a:rPr>
              <a:t> Interaction </a:t>
            </a:r>
            <a:r>
              <a:rPr lang="de-DE" sz="1200" kern="1200" dirty="0" err="1" smtClean="0">
                <a:solidFill>
                  <a:schemeClr val="tx1"/>
                </a:solidFill>
                <a:latin typeface="+mn-lt"/>
                <a:ea typeface="+mn-ea"/>
                <a:cs typeface="+mn-cs"/>
              </a:rPr>
              <a:t>Protocols</a:t>
            </a:r>
            <a:r>
              <a:rPr lang="de-DE" sz="1200" kern="1200" dirty="0" smtClean="0">
                <a:solidFill>
                  <a:schemeClr val="tx1"/>
                </a:solidFill>
                <a:latin typeface="+mn-lt"/>
                <a:ea typeface="+mn-ea"/>
                <a:cs typeface="+mn-cs"/>
              </a:rPr>
              <a:t> in Collaborative Tasks </a:t>
            </a:r>
            <a:r>
              <a:rPr lang="de-DE" sz="1200" kern="1200" dirty="0" err="1" smtClean="0">
                <a:solidFill>
                  <a:schemeClr val="tx1"/>
                </a:solidFill>
                <a:latin typeface="+mn-lt"/>
                <a:ea typeface="+mn-ea"/>
                <a:cs typeface="+mn-cs"/>
              </a:rPr>
              <a:t>with</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Humans</a:t>
            </a:r>
            <a:endParaRPr lang="de-DE" baseline="0" dirty="0" smtClean="0"/>
          </a:p>
          <a:p>
            <a:endParaRPr lang="de-DE" baseline="0" dirty="0" smtClean="0"/>
          </a:p>
          <a:p>
            <a:r>
              <a:rPr lang="de-DE" baseline="0" dirty="0" err="1" smtClean="0"/>
              <a:t>and</a:t>
            </a:r>
            <a:r>
              <a:rPr lang="de-DE" baseline="0" dirty="0" smtClean="0"/>
              <a:t> I will also </a:t>
            </a:r>
            <a:r>
              <a:rPr lang="de-DE" baseline="0" dirty="0" err="1" smtClean="0"/>
              <a:t>present</a:t>
            </a:r>
            <a:r>
              <a:rPr lang="de-DE" baseline="0" dirty="0" smtClean="0"/>
              <a:t>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results</a:t>
            </a:r>
            <a:r>
              <a:rPr lang="de-DE" baseline="0" dirty="0" smtClean="0"/>
              <a:t> </a:t>
            </a:r>
            <a:r>
              <a:rPr lang="de-DE" baseline="0" dirty="0" err="1" smtClean="0"/>
              <a:t>of</a:t>
            </a:r>
            <a:r>
              <a:rPr lang="de-DE" baseline="0" dirty="0" smtClean="0"/>
              <a:t> a </a:t>
            </a:r>
            <a:r>
              <a:rPr lang="de-DE" baseline="0" dirty="0" err="1" smtClean="0"/>
              <a:t>pilot</a:t>
            </a:r>
            <a:r>
              <a:rPr lang="de-DE" baseline="0" dirty="0" smtClean="0"/>
              <a:t> </a:t>
            </a:r>
            <a:r>
              <a:rPr lang="de-DE" baseline="0" dirty="0" err="1" smtClean="0"/>
              <a:t>study</a:t>
            </a:r>
            <a:r>
              <a:rPr lang="de-DE" baseline="0" dirty="0" smtClean="0"/>
              <a:t> </a:t>
            </a:r>
            <a:r>
              <a:rPr lang="de-DE" baseline="0" dirty="0" err="1" smtClean="0"/>
              <a:t>we</a:t>
            </a:r>
            <a:r>
              <a:rPr lang="de-DE" baseline="0" dirty="0" smtClean="0"/>
              <a:t> </a:t>
            </a:r>
            <a:r>
              <a:rPr lang="de-DE" baseline="0" dirty="0" err="1" smtClean="0"/>
              <a:t>conducted</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33646DD0-2E25-2F42-8123-AC46077DCA6B}" type="slidenum">
              <a:rPr lang="de-DE" smtClean="0"/>
              <a:t>1</a:t>
            </a:fld>
            <a:endParaRPr lang="de-DE"/>
          </a:p>
        </p:txBody>
      </p:sp>
    </p:spTree>
    <p:extLst>
      <p:ext uri="{BB962C8B-B14F-4D97-AF65-F5344CB8AC3E}">
        <p14:creationId xmlns:p14="http://schemas.microsoft.com/office/powerpoint/2010/main" val="78105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err="1" smtClean="0"/>
              <a:t>the</a:t>
            </a:r>
            <a:r>
              <a:rPr lang="de-DE" baseline="0" dirty="0" smtClean="0"/>
              <a:t> </a:t>
            </a:r>
            <a:r>
              <a:rPr lang="de-DE" baseline="0" dirty="0" err="1" smtClean="0"/>
              <a:t>builder</a:t>
            </a:r>
            <a:r>
              <a:rPr lang="de-DE" baseline="0" dirty="0" smtClean="0"/>
              <a:t> </a:t>
            </a:r>
            <a:r>
              <a:rPr lang="de-DE" baseline="0" dirty="0" err="1" smtClean="0"/>
              <a:t>has</a:t>
            </a:r>
            <a:r>
              <a:rPr lang="de-DE" baseline="0" dirty="0" smtClean="0"/>
              <a:t> </a:t>
            </a:r>
            <a:r>
              <a:rPr lang="de-DE" baseline="0" dirty="0" err="1" smtClean="0"/>
              <a:t>the</a:t>
            </a:r>
            <a:r>
              <a:rPr lang="de-DE" baseline="0" dirty="0" smtClean="0"/>
              <a:t> </a:t>
            </a:r>
            <a:r>
              <a:rPr lang="de-DE" baseline="0" dirty="0" err="1" smtClean="0"/>
              <a:t>building</a:t>
            </a:r>
            <a:r>
              <a:rPr lang="de-DE" baseline="0" dirty="0" smtClean="0"/>
              <a:t> </a:t>
            </a:r>
            <a:r>
              <a:rPr lang="de-DE" baseline="0" dirty="0" err="1" smtClean="0"/>
              <a:t>blocks</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architect</a:t>
            </a:r>
            <a:r>
              <a:rPr lang="de-DE" baseline="0" dirty="0" smtClean="0"/>
              <a:t> </a:t>
            </a:r>
            <a:r>
              <a:rPr lang="de-DE" baseline="0" dirty="0" err="1" smtClean="0"/>
              <a:t>has</a:t>
            </a:r>
            <a:r>
              <a:rPr lang="de-DE" baseline="0" dirty="0" smtClean="0"/>
              <a:t> an </a:t>
            </a:r>
            <a:r>
              <a:rPr lang="de-DE" baseline="0" dirty="0" err="1" smtClean="0"/>
              <a:t>image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target</a:t>
            </a:r>
            <a:r>
              <a:rPr lang="de-DE" baseline="0" dirty="0" smtClean="0"/>
              <a:t> </a:t>
            </a:r>
            <a:r>
              <a:rPr lang="de-DE" baseline="0" dirty="0" err="1" smtClean="0"/>
              <a:t>structure</a:t>
            </a:r>
            <a:r>
              <a:rPr lang="de-DE" baseline="0" dirty="0" smtClean="0"/>
              <a:t> </a:t>
            </a:r>
            <a:r>
              <a:rPr lang="de-DE" baseline="0" dirty="0" err="1" smtClean="0"/>
              <a:t>and</a:t>
            </a:r>
            <a:r>
              <a:rPr lang="de-DE" baseline="0" dirty="0" smtClean="0"/>
              <a:t> </a:t>
            </a:r>
            <a:r>
              <a:rPr lang="de-DE" baseline="0" dirty="0" err="1" smtClean="0"/>
              <a:t>thus</a:t>
            </a:r>
            <a:r>
              <a:rPr lang="de-DE" baseline="0" dirty="0" smtClean="0"/>
              <a:t> </a:t>
            </a:r>
            <a:r>
              <a:rPr lang="de-DE" baseline="0" dirty="0" err="1" smtClean="0"/>
              <a:t>knows</a:t>
            </a:r>
            <a:r>
              <a:rPr lang="de-DE" baseline="0" dirty="0" smtClean="0"/>
              <a:t> </a:t>
            </a:r>
            <a:r>
              <a:rPr lang="de-DE" baseline="0" dirty="0" err="1" smtClean="0"/>
              <a:t>what</a:t>
            </a:r>
            <a:r>
              <a:rPr lang="de-DE" baseline="0" dirty="0" smtClean="0"/>
              <a:t> </a:t>
            </a:r>
            <a:r>
              <a:rPr lang="de-DE" baseline="0" dirty="0" err="1" smtClean="0"/>
              <a:t>to</a:t>
            </a:r>
            <a:r>
              <a:rPr lang="de-DE" baseline="0" dirty="0" smtClean="0"/>
              <a:t> </a:t>
            </a:r>
            <a:r>
              <a:rPr lang="de-DE" baseline="0" dirty="0" err="1" smtClean="0"/>
              <a:t>build</a:t>
            </a:r>
            <a:r>
              <a:rPr lang="de-DE" baseline="0" dirty="0" smtClean="0"/>
              <a:t>.</a:t>
            </a:r>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10</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each participant has a screen in his</a:t>
            </a:r>
            <a:r>
              <a:rPr lang="en-US" sz="1200" baseline="0" dirty="0" smtClean="0">
                <a:solidFill>
                  <a:srgbClr val="606060"/>
                </a:solidFill>
                <a:ea typeface="ＭＳ Ｐゴシック" charset="0"/>
                <a:cs typeface="ヒラギノ角ゴ ProN W3" charset="0"/>
                <a:sym typeface="Helvetica Neue" charset="0"/>
              </a:rPr>
              <a:t> or her </a:t>
            </a:r>
            <a:r>
              <a:rPr lang="en-US" sz="1200" dirty="0" smtClean="0">
                <a:solidFill>
                  <a:srgbClr val="606060"/>
                </a:solidFill>
                <a:ea typeface="ＭＳ Ｐゴシック" charset="0"/>
                <a:cs typeface="ヒラギノ角ゴ ProN W3" charset="0"/>
                <a:sym typeface="Helvetica Neue" charset="0"/>
              </a:rPr>
              <a:t>room.</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11</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err="1" smtClean="0"/>
              <a:t>the</a:t>
            </a:r>
            <a:r>
              <a:rPr lang="de-DE" baseline="0" dirty="0" smtClean="0"/>
              <a:t> </a:t>
            </a:r>
            <a:r>
              <a:rPr lang="de-DE" baseline="0" dirty="0" err="1" smtClean="0"/>
              <a:t>workspace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builder</a:t>
            </a:r>
            <a:r>
              <a:rPr lang="de-DE" baseline="0" dirty="0" smtClean="0"/>
              <a:t> </a:t>
            </a:r>
            <a:r>
              <a:rPr lang="de-DE" baseline="0" dirty="0" err="1" smtClean="0"/>
              <a:t>is</a:t>
            </a:r>
            <a:r>
              <a:rPr lang="de-DE" baseline="0" dirty="0" smtClean="0"/>
              <a:t> </a:t>
            </a:r>
            <a:r>
              <a:rPr lang="de-DE" baseline="0" dirty="0" err="1" smtClean="0"/>
              <a:t>recorded</a:t>
            </a:r>
            <a:r>
              <a:rPr lang="de-DE" baseline="0" dirty="0" smtClean="0"/>
              <a:t> via </a:t>
            </a:r>
            <a:r>
              <a:rPr lang="de-DE" baseline="0" dirty="0" err="1" smtClean="0"/>
              <a:t>webcam</a:t>
            </a:r>
            <a:r>
              <a:rPr lang="de-DE" baseline="0" dirty="0" smtClean="0"/>
              <a:t> </a:t>
            </a:r>
            <a:r>
              <a:rPr lang="de-DE" baseline="0" dirty="0" err="1" smtClean="0"/>
              <a:t>and</a:t>
            </a:r>
            <a:r>
              <a:rPr lang="de-DE" baseline="0" dirty="0" smtClean="0"/>
              <a:t> </a:t>
            </a:r>
            <a:r>
              <a:rPr lang="de-DE" baseline="0" dirty="0" err="1" smtClean="0"/>
              <a:t>shown</a:t>
            </a:r>
            <a:r>
              <a:rPr lang="de-DE" baseline="0" dirty="0" smtClean="0"/>
              <a:t> on </a:t>
            </a:r>
            <a:r>
              <a:rPr lang="de-DE" baseline="0" dirty="0" err="1" smtClean="0"/>
              <a:t>the</a:t>
            </a:r>
            <a:r>
              <a:rPr lang="de-DE" baseline="0" dirty="0" smtClean="0"/>
              <a:t> </a:t>
            </a:r>
            <a:r>
              <a:rPr lang="de-DE" baseline="0" dirty="0" err="1" smtClean="0"/>
              <a:t>architect‘s</a:t>
            </a:r>
            <a:r>
              <a:rPr lang="de-DE" baseline="0" dirty="0" smtClean="0"/>
              <a:t> </a:t>
            </a:r>
            <a:r>
              <a:rPr lang="de-DE" baseline="0" dirty="0" err="1" smtClean="0"/>
              <a:t>screen</a:t>
            </a:r>
            <a:r>
              <a:rPr lang="de-DE" baseline="0" dirty="0" smtClean="0"/>
              <a:t>.</a:t>
            </a:r>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12</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smtClean="0"/>
              <a:t>in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direction</a:t>
            </a:r>
            <a:r>
              <a:rPr lang="de-DE" baseline="0" dirty="0" smtClean="0"/>
              <a:t>, </a:t>
            </a:r>
            <a:r>
              <a:rPr lang="de-DE" baseline="0" dirty="0" err="1" smtClean="0"/>
              <a:t>the</a:t>
            </a:r>
            <a:r>
              <a:rPr lang="de-DE" baseline="0" dirty="0" smtClean="0"/>
              <a:t> </a:t>
            </a:r>
            <a:r>
              <a:rPr lang="de-DE" baseline="0" dirty="0" err="1" smtClean="0"/>
              <a:t>architect</a:t>
            </a:r>
            <a:r>
              <a:rPr lang="de-DE" baseline="0" dirty="0" smtClean="0"/>
              <a:t> </a:t>
            </a:r>
            <a:r>
              <a:rPr lang="de-DE" baseline="0" dirty="0" err="1" smtClean="0"/>
              <a:t>has</a:t>
            </a:r>
            <a:r>
              <a:rPr lang="de-DE" baseline="0" dirty="0" smtClean="0"/>
              <a:t> a box </a:t>
            </a:r>
            <a:r>
              <a:rPr lang="de-DE" baseline="0" dirty="0" err="1" smtClean="0"/>
              <a:t>with</a:t>
            </a:r>
            <a:r>
              <a:rPr lang="de-DE" baseline="0" dirty="0" smtClean="0"/>
              <a:t> </a:t>
            </a:r>
            <a:r>
              <a:rPr lang="de-DE" baseline="0" dirty="0" err="1" smtClean="0"/>
              <a:t>ten</a:t>
            </a:r>
            <a:r>
              <a:rPr lang="de-DE" baseline="0" dirty="0" smtClean="0"/>
              <a:t> </a:t>
            </a:r>
            <a:r>
              <a:rPr lang="de-DE" baseline="0" dirty="0" err="1" smtClean="0"/>
              <a:t>buttons</a:t>
            </a:r>
            <a:r>
              <a:rPr lang="de-DE" baseline="0" dirty="0" smtClean="0"/>
              <a:t> </a:t>
            </a:r>
            <a:r>
              <a:rPr lang="de-DE" baseline="0" dirty="0" err="1" smtClean="0"/>
              <a:t>with</a:t>
            </a:r>
            <a:r>
              <a:rPr lang="de-DE" baseline="0" dirty="0" smtClean="0"/>
              <a:t> </a:t>
            </a:r>
            <a:r>
              <a:rPr lang="de-DE" baseline="0" dirty="0" err="1" smtClean="0"/>
              <a:t>which</a:t>
            </a:r>
            <a:r>
              <a:rPr lang="de-DE" baseline="0" dirty="0" smtClean="0"/>
              <a:t> he </a:t>
            </a:r>
            <a:r>
              <a:rPr lang="de-DE" baseline="0" dirty="0" err="1" smtClean="0"/>
              <a:t>or</a:t>
            </a:r>
            <a:r>
              <a:rPr lang="de-DE" baseline="0" dirty="0" smtClean="0"/>
              <a:t> </a:t>
            </a:r>
            <a:r>
              <a:rPr lang="de-DE" baseline="0" dirty="0" err="1" smtClean="0"/>
              <a:t>she</a:t>
            </a:r>
            <a:r>
              <a:rPr lang="de-DE" baseline="0" dirty="0" smtClean="0"/>
              <a:t> </a:t>
            </a:r>
            <a:r>
              <a:rPr lang="de-DE" baseline="0" dirty="0" err="1" smtClean="0"/>
              <a:t>can</a:t>
            </a:r>
            <a:r>
              <a:rPr lang="de-DE" baseline="0" dirty="0" smtClean="0"/>
              <a:t> </a:t>
            </a:r>
            <a:r>
              <a:rPr lang="de-DE" baseline="0" dirty="0" err="1" smtClean="0"/>
              <a:t>communicate</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builder</a:t>
            </a:r>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13</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when the buttons are pushed, they make symbols</a:t>
            </a:r>
            <a:r>
              <a:rPr lang="en-US" sz="1200" baseline="0" dirty="0" smtClean="0">
                <a:solidFill>
                  <a:srgbClr val="606060"/>
                </a:solidFill>
                <a:ea typeface="ＭＳ Ｐゴシック" charset="0"/>
                <a:cs typeface="ヒラギノ角ゴ ProN W3" charset="0"/>
                <a:sym typeface="Helvetica Neue" charset="0"/>
              </a:rPr>
              <a:t> appear on the builder’s screen</a:t>
            </a:r>
            <a:endParaRPr lang="en-US" sz="1200" dirty="0" smtClean="0">
              <a:solidFill>
                <a:srgbClr val="606060"/>
              </a:solidFill>
              <a:ea typeface="ＭＳ Ｐゴシック" charset="0"/>
              <a:cs typeface="ヒラギノ角ゴ ProN W3" charset="0"/>
              <a:sym typeface="Helvetica Neue" charset="0"/>
            </a:endParaRP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14</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joint construction task: building a structure out of building blocks together</a:t>
            </a:r>
          </a:p>
          <a:p>
            <a:pPr indent="-457200" defTabSz="540045" fontAlgn="base">
              <a:buClr>
                <a:srgbClr val="606060"/>
              </a:buClr>
              <a:buSzPct val="100000"/>
            </a:pPr>
            <a:endParaRPr lang="en-US" sz="120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asymmetric roles: builder and architect</a:t>
            </a:r>
          </a:p>
          <a:p>
            <a:pPr indent="-457200" defTabSz="540045" fontAlgn="base">
              <a:buClr>
                <a:srgbClr val="606060"/>
              </a:buClr>
              <a:buSzPct val="100000"/>
            </a:pPr>
            <a:endParaRPr lang="en-US" sz="120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smtClean="0">
                <a:solidFill>
                  <a:srgbClr val="606060"/>
                </a:solidFill>
                <a:ea typeface="ＭＳ Ｐゴシック" charset="0"/>
                <a:cs typeface="ヒラギノ角ゴ ProN W3" charset="0"/>
                <a:sym typeface="Helvetica Neue" charset="0"/>
              </a:rPr>
              <a:t>restricted communication channels </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15</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smtClean="0"/>
              <a:t>The </a:t>
            </a:r>
            <a:r>
              <a:rPr lang="de-DE" baseline="0" dirty="0" err="1" smtClean="0"/>
              <a:t>symbols</a:t>
            </a:r>
            <a:r>
              <a:rPr lang="de-DE" baseline="0" dirty="0" smtClean="0"/>
              <a:t> </a:t>
            </a:r>
            <a:r>
              <a:rPr lang="de-DE" baseline="0" dirty="0" err="1" smtClean="0"/>
              <a:t>are</a:t>
            </a:r>
            <a:r>
              <a:rPr lang="de-DE" baseline="0" dirty="0" smtClean="0"/>
              <a:t> neutral </a:t>
            </a:r>
            <a:r>
              <a:rPr lang="de-DE" baseline="0" dirty="0" err="1" smtClean="0"/>
              <a:t>and</a:t>
            </a:r>
            <a:r>
              <a:rPr lang="de-DE" baseline="0" dirty="0" smtClean="0"/>
              <a:t> </a:t>
            </a:r>
            <a:r>
              <a:rPr lang="de-DE" baseline="0" dirty="0" err="1" smtClean="0"/>
              <a:t>neither</a:t>
            </a:r>
            <a:r>
              <a:rPr lang="de-DE" baseline="0" dirty="0" smtClean="0"/>
              <a:t> </a:t>
            </a:r>
            <a:r>
              <a:rPr lang="de-DE" baseline="0" dirty="0" err="1" smtClean="0"/>
              <a:t>their</a:t>
            </a:r>
            <a:r>
              <a:rPr lang="de-DE" baseline="0" dirty="0" smtClean="0"/>
              <a:t> </a:t>
            </a:r>
            <a:r>
              <a:rPr lang="de-DE" baseline="0" dirty="0" err="1" smtClean="0"/>
              <a:t>shape</a:t>
            </a:r>
            <a:r>
              <a:rPr lang="de-DE" baseline="0" dirty="0" smtClean="0"/>
              <a:t> </a:t>
            </a:r>
            <a:r>
              <a:rPr lang="de-DE" baseline="0" dirty="0" err="1" smtClean="0"/>
              <a:t>nor</a:t>
            </a:r>
            <a:r>
              <a:rPr lang="de-DE" baseline="0" dirty="0" smtClean="0"/>
              <a:t> </a:t>
            </a:r>
            <a:r>
              <a:rPr lang="de-DE" baseline="0" dirty="0" err="1" smtClean="0"/>
              <a:t>color</a:t>
            </a:r>
            <a:r>
              <a:rPr lang="de-DE" baseline="0" dirty="0" smtClean="0"/>
              <a:t> </a:t>
            </a:r>
            <a:r>
              <a:rPr lang="de-DE" baseline="0" dirty="0" err="1" smtClean="0"/>
              <a:t>are</a:t>
            </a:r>
            <a:r>
              <a:rPr lang="de-DE" baseline="0" dirty="0" smtClean="0"/>
              <a:t> </a:t>
            </a:r>
            <a:r>
              <a:rPr lang="de-DE" baseline="0" dirty="0" err="1" smtClean="0"/>
              <a:t>related</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task</a:t>
            </a:r>
            <a:r>
              <a:rPr lang="de-DE" baseline="0" dirty="0" smtClean="0"/>
              <a:t>. </a:t>
            </a:r>
            <a:r>
              <a:rPr lang="de-DE" baseline="0" dirty="0" err="1" smtClean="0"/>
              <a:t>Each</a:t>
            </a:r>
            <a:r>
              <a:rPr lang="de-DE" baseline="0" dirty="0" smtClean="0"/>
              <a:t> </a:t>
            </a:r>
            <a:r>
              <a:rPr lang="de-DE" baseline="0" dirty="0" err="1" smtClean="0"/>
              <a:t>symbol</a:t>
            </a:r>
            <a:r>
              <a:rPr lang="de-DE" baseline="0" dirty="0" smtClean="0"/>
              <a:t> </a:t>
            </a:r>
            <a:r>
              <a:rPr lang="de-DE" baseline="0" dirty="0" err="1" smtClean="0"/>
              <a:t>has</a:t>
            </a:r>
            <a:r>
              <a:rPr lang="de-DE" baseline="0" dirty="0" smtClean="0"/>
              <a:t> a </a:t>
            </a:r>
            <a:r>
              <a:rPr lang="de-DE" baseline="0" dirty="0" err="1" smtClean="0"/>
              <a:t>fixed</a:t>
            </a:r>
            <a:r>
              <a:rPr lang="de-DE" baseline="0" dirty="0" smtClean="0"/>
              <a:t> </a:t>
            </a:r>
            <a:r>
              <a:rPr lang="de-DE" baseline="0" dirty="0" err="1" smtClean="0"/>
              <a:t>position</a:t>
            </a:r>
            <a:r>
              <a:rPr lang="de-DE" baseline="0" dirty="0" smtClean="0"/>
              <a:t> </a:t>
            </a:r>
            <a:r>
              <a:rPr lang="de-DE" baseline="0" dirty="0" err="1" smtClean="0"/>
              <a:t>for</a:t>
            </a:r>
            <a:r>
              <a:rPr lang="de-DE" baseline="0" dirty="0" smtClean="0"/>
              <a:t> </a:t>
            </a:r>
            <a:r>
              <a:rPr lang="de-DE" baseline="0" dirty="0" err="1" smtClean="0"/>
              <a:t>one</a:t>
            </a:r>
            <a:r>
              <a:rPr lang="de-DE" baseline="0" dirty="0" smtClean="0"/>
              <a:t> </a:t>
            </a:r>
            <a:r>
              <a:rPr lang="de-DE" baseline="0" dirty="0" err="1" smtClean="0"/>
              <a:t>game</a:t>
            </a:r>
            <a:r>
              <a:rPr lang="de-DE" baseline="0" dirty="0" smtClean="0"/>
              <a:t>, but </a:t>
            </a:r>
            <a:r>
              <a:rPr lang="de-DE" baseline="0" dirty="0" err="1" smtClean="0"/>
              <a:t>where</a:t>
            </a:r>
            <a:r>
              <a:rPr lang="de-DE" baseline="0" dirty="0" smtClean="0"/>
              <a:t> </a:t>
            </a:r>
            <a:r>
              <a:rPr lang="de-DE" baseline="0" dirty="0" err="1" smtClean="0"/>
              <a:t>the</a:t>
            </a:r>
            <a:r>
              <a:rPr lang="de-DE" baseline="0" dirty="0" smtClean="0"/>
              <a:t> </a:t>
            </a:r>
            <a:r>
              <a:rPr lang="de-DE" baseline="0" dirty="0" err="1" smtClean="0"/>
              <a:t>buttons</a:t>
            </a:r>
            <a:r>
              <a:rPr lang="de-DE" baseline="0" dirty="0" smtClean="0"/>
              <a:t> </a:t>
            </a:r>
            <a:r>
              <a:rPr lang="de-DE" baseline="0" dirty="0" err="1" smtClean="0"/>
              <a:t>are</a:t>
            </a:r>
            <a:r>
              <a:rPr lang="de-DE" baseline="0" dirty="0" smtClean="0"/>
              <a:t> on </a:t>
            </a:r>
            <a:r>
              <a:rPr lang="de-DE" baseline="0" dirty="0" err="1" smtClean="0"/>
              <a:t>the</a:t>
            </a:r>
            <a:r>
              <a:rPr lang="de-DE" baseline="0" dirty="0" smtClean="0"/>
              <a:t> </a:t>
            </a:r>
            <a:r>
              <a:rPr lang="de-DE" baseline="0" dirty="0" err="1" smtClean="0"/>
              <a:t>architect‘s</a:t>
            </a:r>
            <a:r>
              <a:rPr lang="de-DE" baseline="0" dirty="0" smtClean="0"/>
              <a:t> box </a:t>
            </a:r>
            <a:r>
              <a:rPr lang="de-DE" baseline="0" dirty="0" err="1" smtClean="0"/>
              <a:t>does</a:t>
            </a:r>
            <a:r>
              <a:rPr lang="de-DE" baseline="0" dirty="0" smtClean="0"/>
              <a:t> not </a:t>
            </a:r>
            <a:r>
              <a:rPr lang="de-DE" baseline="0" dirty="0" err="1" smtClean="0"/>
              <a:t>correspond</a:t>
            </a:r>
            <a:r>
              <a:rPr lang="de-DE" baseline="0" dirty="0" smtClean="0"/>
              <a:t> </a:t>
            </a:r>
            <a:r>
              <a:rPr lang="de-DE" baseline="0" dirty="0" err="1" smtClean="0"/>
              <a:t>to</a:t>
            </a:r>
            <a:r>
              <a:rPr lang="de-DE" baseline="0" dirty="0" smtClean="0"/>
              <a:t> </a:t>
            </a:r>
            <a:r>
              <a:rPr lang="de-DE" baseline="0" dirty="0" err="1" smtClean="0"/>
              <a:t>where</a:t>
            </a:r>
            <a:r>
              <a:rPr lang="de-DE" baseline="0" dirty="0" smtClean="0"/>
              <a:t> </a:t>
            </a:r>
            <a:r>
              <a:rPr lang="de-DE" baseline="0" dirty="0" err="1" smtClean="0"/>
              <a:t>the</a:t>
            </a:r>
            <a:r>
              <a:rPr lang="de-DE" baseline="0" dirty="0" smtClean="0"/>
              <a:t> </a:t>
            </a:r>
            <a:r>
              <a:rPr lang="de-DE" baseline="0" dirty="0" err="1" smtClean="0"/>
              <a:t>symbols</a:t>
            </a:r>
            <a:r>
              <a:rPr lang="de-DE" baseline="0" dirty="0" smtClean="0"/>
              <a:t> </a:t>
            </a:r>
            <a:r>
              <a:rPr lang="de-DE" baseline="0" dirty="0" err="1" smtClean="0"/>
              <a:t>are</a:t>
            </a:r>
            <a:r>
              <a:rPr lang="de-DE" baseline="0" dirty="0" smtClean="0"/>
              <a:t> on </a:t>
            </a:r>
            <a:r>
              <a:rPr lang="de-DE" baseline="0" dirty="0" err="1" smtClean="0"/>
              <a:t>the</a:t>
            </a:r>
            <a:r>
              <a:rPr lang="de-DE" baseline="0" dirty="0" smtClean="0"/>
              <a:t> </a:t>
            </a:r>
            <a:r>
              <a:rPr lang="de-DE" baseline="0" dirty="0" err="1" smtClean="0"/>
              <a:t>builder‘s</a:t>
            </a:r>
            <a:r>
              <a:rPr lang="de-DE" baseline="0" dirty="0" smtClean="0"/>
              <a:t> </a:t>
            </a:r>
            <a:r>
              <a:rPr lang="de-DE" baseline="0" dirty="0" err="1" smtClean="0"/>
              <a:t>screen</a:t>
            </a:r>
            <a:r>
              <a:rPr lang="de-DE" baseline="0" dirty="0" smtClean="0"/>
              <a:t>. </a:t>
            </a:r>
            <a:r>
              <a:rPr lang="de-DE" baseline="0" dirty="0" err="1" smtClean="0"/>
              <a:t>the</a:t>
            </a:r>
            <a:r>
              <a:rPr lang="de-DE" baseline="0" dirty="0" smtClean="0"/>
              <a:t> </a:t>
            </a:r>
            <a:r>
              <a:rPr lang="de-DE" baseline="0" dirty="0" err="1" smtClean="0"/>
              <a:t>players</a:t>
            </a:r>
            <a:r>
              <a:rPr lang="de-DE" baseline="0" dirty="0" smtClean="0"/>
              <a:t> </a:t>
            </a:r>
            <a:r>
              <a:rPr lang="de-DE" baseline="0" dirty="0" err="1" smtClean="0"/>
              <a:t>does</a:t>
            </a:r>
            <a:r>
              <a:rPr lang="de-DE" baseline="0" dirty="0" smtClean="0"/>
              <a:t> not </a:t>
            </a:r>
            <a:r>
              <a:rPr lang="de-DE" baseline="0" dirty="0" err="1" smtClean="0"/>
              <a:t>know</a:t>
            </a:r>
            <a:r>
              <a:rPr lang="de-DE" baseline="0" dirty="0" smtClean="0"/>
              <a:t> </a:t>
            </a:r>
            <a:r>
              <a:rPr lang="de-DE" baseline="0" dirty="0" err="1" smtClean="0"/>
              <a:t>this</a:t>
            </a:r>
            <a:r>
              <a:rPr lang="de-DE" baseline="0" dirty="0" smtClean="0"/>
              <a:t> </a:t>
            </a:r>
            <a:r>
              <a:rPr lang="de-DE" baseline="0" dirty="0" err="1" smtClean="0"/>
              <a:t>mapping</a:t>
            </a:r>
            <a:endParaRPr lang="de-DE" baseline="0" dirty="0" smtClean="0"/>
          </a:p>
          <a:p>
            <a:endParaRPr lang="de-DE" baseline="0" dirty="0" smtClean="0"/>
          </a:p>
          <a:p>
            <a:r>
              <a:rPr lang="de-DE" baseline="0" dirty="0" smtClean="0"/>
              <a:t>The </a:t>
            </a:r>
            <a:r>
              <a:rPr lang="de-DE" baseline="0" dirty="0" err="1" smtClean="0"/>
              <a:t>game</a:t>
            </a:r>
            <a:r>
              <a:rPr lang="de-DE" baseline="0" dirty="0" smtClean="0"/>
              <a:t> </a:t>
            </a:r>
            <a:r>
              <a:rPr lang="de-DE" baseline="0" dirty="0" err="1" smtClean="0"/>
              <a:t>ends</a:t>
            </a:r>
            <a:r>
              <a:rPr lang="de-DE" baseline="0" dirty="0" smtClean="0"/>
              <a:t> </a:t>
            </a:r>
            <a:r>
              <a:rPr lang="de-DE" baseline="0" dirty="0" err="1" smtClean="0"/>
              <a:t>when</a:t>
            </a:r>
            <a:r>
              <a:rPr lang="de-DE" baseline="0" dirty="0" smtClean="0"/>
              <a:t> </a:t>
            </a:r>
            <a:r>
              <a:rPr lang="de-DE" baseline="0" dirty="0" err="1" smtClean="0"/>
              <a:t>the</a:t>
            </a:r>
            <a:r>
              <a:rPr lang="de-DE" baseline="0" dirty="0" smtClean="0"/>
              <a:t> </a:t>
            </a:r>
            <a:r>
              <a:rPr lang="de-DE" baseline="0" dirty="0" err="1" smtClean="0"/>
              <a:t>builder</a:t>
            </a:r>
            <a:r>
              <a:rPr lang="de-DE" baseline="0" dirty="0" smtClean="0"/>
              <a:t> </a:t>
            </a:r>
            <a:r>
              <a:rPr lang="de-DE" baseline="0" dirty="0" err="1" smtClean="0"/>
              <a:t>decides</a:t>
            </a:r>
            <a:r>
              <a:rPr lang="de-DE" baseline="0" dirty="0" smtClean="0"/>
              <a:t> </a:t>
            </a:r>
            <a:r>
              <a:rPr lang="de-DE" baseline="0" dirty="0" err="1" smtClean="0"/>
              <a:t>that</a:t>
            </a:r>
            <a:r>
              <a:rPr lang="de-DE" baseline="0" dirty="0" smtClean="0"/>
              <a:t> he/</a:t>
            </a:r>
            <a:r>
              <a:rPr lang="de-DE" baseline="0" dirty="0" err="1" smtClean="0"/>
              <a:t>she</a:t>
            </a:r>
            <a:r>
              <a:rPr lang="de-DE" baseline="0" dirty="0" smtClean="0"/>
              <a:t> </a:t>
            </a:r>
            <a:r>
              <a:rPr lang="de-DE" baseline="0" dirty="0" err="1" smtClean="0"/>
              <a:t>has</a:t>
            </a:r>
            <a:r>
              <a:rPr lang="de-DE" baseline="0" dirty="0" smtClean="0"/>
              <a:t> </a:t>
            </a:r>
            <a:r>
              <a:rPr lang="de-DE" baseline="0" dirty="0" err="1" smtClean="0"/>
              <a:t>built</a:t>
            </a:r>
            <a:r>
              <a:rPr lang="de-DE" baseline="0" dirty="0" smtClean="0"/>
              <a:t> </a:t>
            </a:r>
            <a:r>
              <a:rPr lang="de-DE" baseline="0" dirty="0" err="1" smtClean="0"/>
              <a:t>the</a:t>
            </a:r>
            <a:r>
              <a:rPr lang="de-DE" baseline="0" dirty="0" smtClean="0"/>
              <a:t> </a:t>
            </a:r>
            <a:r>
              <a:rPr lang="de-DE" baseline="0" dirty="0" err="1" smtClean="0"/>
              <a:t>target</a:t>
            </a:r>
            <a:r>
              <a:rPr lang="de-DE" baseline="0" dirty="0" smtClean="0"/>
              <a:t> </a:t>
            </a:r>
            <a:r>
              <a:rPr lang="de-DE" baseline="0" dirty="0" err="1" smtClean="0"/>
              <a:t>structure</a:t>
            </a:r>
            <a:r>
              <a:rPr lang="de-DE" baseline="0" dirty="0" smtClean="0"/>
              <a:t> </a:t>
            </a:r>
            <a:r>
              <a:rPr lang="de-DE" baseline="0" dirty="0" err="1" smtClean="0"/>
              <a:t>correctly</a:t>
            </a:r>
            <a:r>
              <a:rPr lang="de-DE" baseline="0" dirty="0" smtClean="0"/>
              <a:t>.</a:t>
            </a:r>
          </a:p>
          <a:p>
            <a:endParaRPr lang="de-DE" baseline="0" dirty="0" smtClean="0"/>
          </a:p>
          <a:p>
            <a:r>
              <a:rPr lang="de-DE" baseline="0" dirty="0" smtClean="0"/>
              <a:t>All </a:t>
            </a:r>
            <a:r>
              <a:rPr lang="de-DE" baseline="0" dirty="0" err="1" smtClean="0"/>
              <a:t>of</a:t>
            </a:r>
            <a:r>
              <a:rPr lang="de-DE" baseline="0" dirty="0" smtClean="0"/>
              <a:t> </a:t>
            </a:r>
            <a:r>
              <a:rPr lang="de-DE" baseline="0" dirty="0" err="1" smtClean="0"/>
              <a:t>what</a:t>
            </a:r>
            <a:r>
              <a:rPr lang="de-DE" baseline="0" dirty="0" smtClean="0"/>
              <a:t> I just </a:t>
            </a:r>
            <a:r>
              <a:rPr lang="de-DE" baseline="0" dirty="0" err="1" smtClean="0"/>
              <a:t>told</a:t>
            </a:r>
            <a:r>
              <a:rPr lang="de-DE" baseline="0" dirty="0" smtClean="0"/>
              <a:t> </a:t>
            </a:r>
            <a:r>
              <a:rPr lang="de-DE" baseline="0" dirty="0" err="1" smtClean="0"/>
              <a:t>you</a:t>
            </a:r>
            <a:r>
              <a:rPr lang="de-DE" baseline="0" dirty="0" smtClean="0"/>
              <a:t> </a:t>
            </a:r>
            <a:r>
              <a:rPr lang="de-DE" baseline="0" dirty="0" err="1" smtClean="0"/>
              <a:t>about</a:t>
            </a:r>
            <a:r>
              <a:rPr lang="de-DE" baseline="0" dirty="0" smtClean="0"/>
              <a:t> </a:t>
            </a:r>
            <a:r>
              <a:rPr lang="de-DE" baseline="0" dirty="0" err="1" smtClean="0"/>
              <a:t>the</a:t>
            </a:r>
            <a:r>
              <a:rPr lang="de-DE" baseline="0" dirty="0" smtClean="0"/>
              <a:t> </a:t>
            </a:r>
            <a:r>
              <a:rPr lang="de-DE" baseline="0" dirty="0" err="1" smtClean="0"/>
              <a:t>setup</a:t>
            </a:r>
            <a:r>
              <a:rPr lang="de-DE" baseline="0" dirty="0" smtClean="0"/>
              <a:t>, </a:t>
            </a:r>
            <a:r>
              <a:rPr lang="de-DE" baseline="0" dirty="0" err="1" smtClean="0"/>
              <a:t>we</a:t>
            </a:r>
            <a:r>
              <a:rPr lang="de-DE" baseline="0" dirty="0" smtClean="0"/>
              <a:t> also </a:t>
            </a:r>
            <a:r>
              <a:rPr lang="de-DE" baseline="0" dirty="0" err="1" smtClean="0"/>
              <a:t>told</a:t>
            </a:r>
            <a:r>
              <a:rPr lang="de-DE" baseline="0" dirty="0" smtClean="0"/>
              <a:t> </a:t>
            </a:r>
            <a:r>
              <a:rPr lang="de-DE" baseline="0" dirty="0" err="1" smtClean="0"/>
              <a:t>participants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study</a:t>
            </a:r>
            <a:r>
              <a:rPr lang="de-DE" baseline="0" dirty="0" smtClean="0"/>
              <a:t> </a:t>
            </a:r>
            <a:r>
              <a:rPr lang="de-DE" baseline="0" dirty="0" err="1" smtClean="0"/>
              <a:t>before</a:t>
            </a:r>
            <a:r>
              <a:rPr lang="de-DE" baseline="0" dirty="0" smtClean="0"/>
              <a:t> </a:t>
            </a:r>
            <a:r>
              <a:rPr lang="de-DE" baseline="0" dirty="0" err="1" smtClean="0"/>
              <a:t>the</a:t>
            </a:r>
            <a:r>
              <a:rPr lang="de-DE" baseline="0" dirty="0" smtClean="0"/>
              <a:t> </a:t>
            </a:r>
            <a:r>
              <a:rPr lang="de-DE" baseline="0" dirty="0" err="1" smtClean="0"/>
              <a:t>game</a:t>
            </a:r>
            <a:r>
              <a:rPr lang="de-DE" baseline="0" dirty="0" smtClean="0"/>
              <a:t>.</a:t>
            </a:r>
          </a:p>
          <a:p>
            <a:endParaRPr lang="de-DE" baseline="0" dirty="0" smtClean="0"/>
          </a:p>
          <a:p>
            <a:r>
              <a:rPr lang="de-DE" baseline="0" dirty="0" err="1" smtClean="0"/>
              <a:t>Additionally</a:t>
            </a:r>
            <a:r>
              <a:rPr lang="de-DE" baseline="0" dirty="0" smtClean="0"/>
              <a:t> </a:t>
            </a:r>
            <a:r>
              <a:rPr lang="de-DE" baseline="0" dirty="0" err="1" smtClean="0"/>
              <a:t>we</a:t>
            </a:r>
            <a:r>
              <a:rPr lang="de-DE" baseline="0" dirty="0" smtClean="0"/>
              <a:t> </a:t>
            </a:r>
            <a:r>
              <a:rPr lang="de-DE" baseline="0" dirty="0" err="1" smtClean="0"/>
              <a:t>told</a:t>
            </a:r>
            <a:r>
              <a:rPr lang="de-DE" baseline="0" dirty="0" smtClean="0"/>
              <a:t> </a:t>
            </a:r>
            <a:r>
              <a:rPr lang="de-DE" baseline="0" dirty="0" err="1" smtClean="0"/>
              <a:t>the</a:t>
            </a:r>
            <a:r>
              <a:rPr lang="de-DE" baseline="0" dirty="0" smtClean="0"/>
              <a:t> </a:t>
            </a:r>
            <a:r>
              <a:rPr lang="de-DE" baseline="0" dirty="0" err="1" smtClean="0"/>
              <a:t>builders</a:t>
            </a:r>
            <a:r>
              <a:rPr lang="de-DE" baseline="0" dirty="0" smtClean="0"/>
              <a:t> </a:t>
            </a:r>
            <a:r>
              <a:rPr lang="de-DE" baseline="0" dirty="0" err="1" smtClean="0"/>
              <a:t>they</a:t>
            </a:r>
            <a:r>
              <a:rPr lang="de-DE" baseline="0" dirty="0" smtClean="0"/>
              <a:t> </a:t>
            </a:r>
            <a:r>
              <a:rPr lang="de-DE" baseline="0" dirty="0" err="1" smtClean="0"/>
              <a:t>should</a:t>
            </a:r>
            <a:r>
              <a:rPr lang="de-DE" baseline="0" dirty="0" smtClean="0"/>
              <a:t> not </a:t>
            </a:r>
            <a:r>
              <a:rPr lang="de-DE" baseline="0" dirty="0" err="1" smtClean="0"/>
              <a:t>use</a:t>
            </a:r>
            <a:r>
              <a:rPr lang="de-DE" baseline="0" dirty="0" smtClean="0"/>
              <a:t> </a:t>
            </a:r>
            <a:r>
              <a:rPr lang="de-DE" baseline="0" dirty="0" err="1" smtClean="0"/>
              <a:t>conventional</a:t>
            </a:r>
            <a:r>
              <a:rPr lang="de-DE" baseline="0" dirty="0" smtClean="0"/>
              <a:t> </a:t>
            </a:r>
            <a:r>
              <a:rPr lang="de-DE" baseline="0" dirty="0" err="1" smtClean="0"/>
              <a:t>gestures</a:t>
            </a:r>
            <a:endParaRPr lang="de-DE" baseline="0" dirty="0" smtClean="0"/>
          </a:p>
          <a:p>
            <a:pPr marL="0" marR="0" indent="0" algn="l" defTabSz="457150" rtl="0" eaLnBrk="1" fontAlgn="auto" latinLnBrk="0" hangingPunct="1">
              <a:lnSpc>
                <a:spcPct val="100000"/>
              </a:lnSpc>
              <a:spcBef>
                <a:spcPts val="0"/>
              </a:spcBef>
              <a:spcAft>
                <a:spcPts val="0"/>
              </a:spcAft>
              <a:buClrTx/>
              <a:buSzTx/>
              <a:buFontTx/>
              <a:buNone/>
              <a:tabLst/>
              <a:defRPr/>
            </a:pPr>
            <a:r>
              <a:rPr lang="de-DE" baseline="0" dirty="0" smtClean="0"/>
              <a:t>In </a:t>
            </a:r>
            <a:r>
              <a:rPr lang="de-DE" baseline="0" dirty="0" err="1" smtClean="0"/>
              <a:t>the</a:t>
            </a:r>
            <a:r>
              <a:rPr lang="de-DE" baseline="0" dirty="0" smtClean="0"/>
              <a:t> </a:t>
            </a:r>
            <a:r>
              <a:rPr lang="de-DE" baseline="0" dirty="0" err="1" smtClean="0"/>
              <a:t>pilot</a:t>
            </a:r>
            <a:r>
              <a:rPr lang="de-DE" baseline="0" dirty="0" smtClean="0"/>
              <a:t>, </a:t>
            </a:r>
            <a:r>
              <a:rPr lang="de-DE" baseline="0" dirty="0" err="1" smtClean="0"/>
              <a:t>participants</a:t>
            </a:r>
            <a:r>
              <a:rPr lang="de-DE" baseline="0" dirty="0" smtClean="0"/>
              <a:t> </a:t>
            </a:r>
            <a:r>
              <a:rPr lang="de-DE" baseline="0" dirty="0" err="1" smtClean="0"/>
              <a:t>spoke</a:t>
            </a:r>
            <a:r>
              <a:rPr lang="de-DE" baseline="0" dirty="0" smtClean="0"/>
              <a:t> </a:t>
            </a:r>
            <a:r>
              <a:rPr lang="de-DE" baseline="0" dirty="0" err="1" smtClean="0"/>
              <a:t>aloud</a:t>
            </a:r>
            <a:r>
              <a:rPr lang="de-DE" baseline="0" dirty="0" smtClean="0"/>
              <a:t> </a:t>
            </a:r>
            <a:r>
              <a:rPr lang="de-DE" baseline="0" dirty="0" err="1" smtClean="0"/>
              <a:t>about</a:t>
            </a:r>
            <a:r>
              <a:rPr lang="de-DE" baseline="0" dirty="0" smtClean="0"/>
              <a:t> </a:t>
            </a:r>
            <a:r>
              <a:rPr lang="de-DE" baseline="0" dirty="0" err="1" smtClean="0"/>
              <a:t>the</a:t>
            </a:r>
            <a:r>
              <a:rPr lang="de-DE" baseline="0" dirty="0" smtClean="0"/>
              <a:t> </a:t>
            </a:r>
            <a:r>
              <a:rPr lang="de-DE" baseline="0" dirty="0" err="1" smtClean="0"/>
              <a:t>meanings</a:t>
            </a:r>
            <a:r>
              <a:rPr lang="de-DE" baseline="0" dirty="0" smtClean="0"/>
              <a:t> </a:t>
            </a:r>
            <a:r>
              <a:rPr lang="de-DE" baseline="0" dirty="0" err="1" smtClean="0"/>
              <a:t>associated</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symbols</a:t>
            </a:r>
            <a:r>
              <a:rPr lang="de-DE" baseline="0" dirty="0" smtClean="0"/>
              <a:t> </a:t>
            </a:r>
            <a:r>
              <a:rPr lang="de-DE" baseline="0" dirty="0" err="1" smtClean="0"/>
              <a:t>and</a:t>
            </a:r>
            <a:r>
              <a:rPr lang="de-DE" baseline="0" dirty="0" smtClean="0"/>
              <a:t> </a:t>
            </a:r>
            <a:r>
              <a:rPr lang="de-DE" baseline="0" dirty="0" err="1" smtClean="0"/>
              <a:t>buttons</a:t>
            </a:r>
            <a:r>
              <a:rPr lang="de-DE" baseline="0" dirty="0" smtClean="0"/>
              <a:t>.</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16</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err="1" smtClean="0"/>
              <a:t>For</a:t>
            </a:r>
            <a:r>
              <a:rPr lang="de-DE" baseline="0" dirty="0" smtClean="0"/>
              <a:t> </a:t>
            </a:r>
            <a:r>
              <a:rPr lang="de-DE" baseline="0" dirty="0" err="1" smtClean="0"/>
              <a:t>the</a:t>
            </a:r>
            <a:r>
              <a:rPr lang="de-DE" baseline="0" dirty="0" smtClean="0"/>
              <a:t> </a:t>
            </a:r>
            <a:r>
              <a:rPr lang="de-DE" baseline="0" dirty="0" err="1" smtClean="0"/>
              <a:t>pilot</a:t>
            </a:r>
            <a:r>
              <a:rPr lang="de-DE" baseline="0" dirty="0" smtClean="0"/>
              <a:t> </a:t>
            </a:r>
            <a:r>
              <a:rPr lang="de-DE" baseline="0" dirty="0" err="1" smtClean="0"/>
              <a:t>study</a:t>
            </a:r>
            <a:r>
              <a:rPr lang="de-DE" baseline="0" dirty="0" smtClean="0"/>
              <a:t>, 11 </a:t>
            </a:r>
            <a:r>
              <a:rPr lang="de-DE" baseline="0" dirty="0" err="1" smtClean="0"/>
              <a:t>pairs</a:t>
            </a:r>
            <a:r>
              <a:rPr lang="de-DE" baseline="0" dirty="0" smtClean="0"/>
              <a:t> </a:t>
            </a:r>
            <a:r>
              <a:rPr lang="de-DE" baseline="0" dirty="0" err="1" smtClean="0"/>
              <a:t>of</a:t>
            </a:r>
            <a:r>
              <a:rPr lang="de-DE" baseline="0" dirty="0" smtClean="0"/>
              <a:t> </a:t>
            </a:r>
            <a:r>
              <a:rPr lang="de-DE" baseline="0" dirty="0" err="1" smtClean="0"/>
              <a:t>participants</a:t>
            </a:r>
            <a:r>
              <a:rPr lang="de-DE" baseline="0" dirty="0" smtClean="0"/>
              <a:t> </a:t>
            </a:r>
            <a:r>
              <a:rPr lang="de-DE" baseline="0" dirty="0" err="1" smtClean="0"/>
              <a:t>played</a:t>
            </a:r>
            <a:r>
              <a:rPr lang="de-DE" baseline="0" dirty="0" smtClean="0"/>
              <a:t> </a:t>
            </a:r>
            <a:r>
              <a:rPr lang="de-DE" baseline="0" dirty="0" err="1" smtClean="0"/>
              <a:t>the</a:t>
            </a:r>
            <a:r>
              <a:rPr lang="de-DE" baseline="0" dirty="0" smtClean="0"/>
              <a:t> </a:t>
            </a:r>
            <a:r>
              <a:rPr lang="de-DE" baseline="0" dirty="0" err="1" smtClean="0"/>
              <a:t>game</a:t>
            </a:r>
            <a:r>
              <a:rPr lang="de-DE" baseline="0" dirty="0" smtClean="0"/>
              <a:t>, 7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pairs</a:t>
            </a:r>
            <a:r>
              <a:rPr lang="de-DE" baseline="0" dirty="0" smtClean="0"/>
              <a:t> </a:t>
            </a:r>
            <a:r>
              <a:rPr lang="de-DE" baseline="0" dirty="0" err="1" smtClean="0"/>
              <a:t>played</a:t>
            </a:r>
            <a:r>
              <a:rPr lang="de-DE" baseline="0" dirty="0" smtClean="0"/>
              <a:t> </a:t>
            </a:r>
            <a:r>
              <a:rPr lang="de-DE" baseline="0" dirty="0" err="1" smtClean="0"/>
              <a:t>the</a:t>
            </a:r>
            <a:r>
              <a:rPr lang="de-DE" baseline="0" dirty="0" smtClean="0"/>
              <a:t> </a:t>
            </a:r>
            <a:r>
              <a:rPr lang="de-DE" baseline="0" dirty="0" err="1" smtClean="0"/>
              <a:t>game</a:t>
            </a:r>
            <a:r>
              <a:rPr lang="de-DE" baseline="0" dirty="0" smtClean="0"/>
              <a:t> </a:t>
            </a:r>
            <a:r>
              <a:rPr lang="de-DE" baseline="0" dirty="0" err="1" smtClean="0"/>
              <a:t>for</a:t>
            </a:r>
            <a:r>
              <a:rPr lang="de-DE" baseline="0" dirty="0" smtClean="0"/>
              <a:t> a </a:t>
            </a:r>
            <a:r>
              <a:rPr lang="de-DE" baseline="0" dirty="0" err="1" smtClean="0"/>
              <a:t>second</a:t>
            </a:r>
            <a:r>
              <a:rPr lang="de-DE" baseline="0" dirty="0" smtClean="0"/>
              <a:t> </a:t>
            </a:r>
            <a:r>
              <a:rPr lang="de-DE" baseline="0" dirty="0" err="1" smtClean="0"/>
              <a:t>round</a:t>
            </a:r>
            <a:r>
              <a:rPr lang="de-DE" baseline="0" dirty="0" smtClean="0"/>
              <a:t> </a:t>
            </a:r>
            <a:r>
              <a:rPr lang="de-DE" baseline="0" dirty="0" err="1" smtClean="0"/>
              <a:t>for</a:t>
            </a:r>
            <a:r>
              <a:rPr lang="de-DE" baseline="0" dirty="0" smtClean="0"/>
              <a:t> </a:t>
            </a:r>
            <a:r>
              <a:rPr lang="de-DE" baseline="0" dirty="0" err="1" smtClean="0"/>
              <a:t>which</a:t>
            </a:r>
            <a:r>
              <a:rPr lang="de-DE" baseline="0" dirty="0" smtClean="0"/>
              <a:t> </a:t>
            </a:r>
            <a:r>
              <a:rPr lang="de-DE" baseline="0" dirty="0" err="1" smtClean="0"/>
              <a:t>they</a:t>
            </a:r>
            <a:r>
              <a:rPr lang="de-DE" baseline="0" dirty="0" smtClean="0"/>
              <a:t> </a:t>
            </a:r>
            <a:r>
              <a:rPr lang="de-DE" baseline="0" dirty="0" err="1" smtClean="0"/>
              <a:t>switched</a:t>
            </a:r>
            <a:r>
              <a:rPr lang="de-DE" baseline="0" dirty="0" smtClean="0"/>
              <a:t> </a:t>
            </a:r>
            <a:r>
              <a:rPr lang="de-DE" baseline="0" dirty="0" err="1" smtClean="0"/>
              <a:t>roles</a:t>
            </a:r>
            <a:r>
              <a:rPr lang="de-DE" baseline="0" dirty="0" smtClean="0"/>
              <a:t>. so </a:t>
            </a:r>
            <a:r>
              <a:rPr lang="de-DE" baseline="0" dirty="0" err="1" smtClean="0"/>
              <a:t>the</a:t>
            </a:r>
            <a:r>
              <a:rPr lang="de-DE" baseline="0" dirty="0" smtClean="0"/>
              <a:t> </a:t>
            </a:r>
            <a:r>
              <a:rPr lang="de-DE" baseline="0" dirty="0" err="1" smtClean="0"/>
              <a:t>architect</a:t>
            </a:r>
            <a:r>
              <a:rPr lang="de-DE" baseline="0" dirty="0" smtClean="0"/>
              <a:t> in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round</a:t>
            </a:r>
            <a:r>
              <a:rPr lang="de-DE" baseline="0" dirty="0" smtClean="0"/>
              <a:t> was </a:t>
            </a:r>
            <a:r>
              <a:rPr lang="de-DE" baseline="0" dirty="0" err="1" smtClean="0"/>
              <a:t>the</a:t>
            </a:r>
            <a:r>
              <a:rPr lang="de-DE" baseline="0" dirty="0" smtClean="0"/>
              <a:t> </a:t>
            </a:r>
            <a:r>
              <a:rPr lang="de-DE" baseline="0" dirty="0" err="1" smtClean="0"/>
              <a:t>builder</a:t>
            </a:r>
            <a:r>
              <a:rPr lang="de-DE" baseline="0" dirty="0" smtClean="0"/>
              <a:t> in </a:t>
            </a:r>
            <a:r>
              <a:rPr lang="de-DE" baseline="0" dirty="0" err="1" smtClean="0"/>
              <a:t>the</a:t>
            </a:r>
            <a:r>
              <a:rPr lang="de-DE" baseline="0" dirty="0" smtClean="0"/>
              <a:t> </a:t>
            </a:r>
            <a:r>
              <a:rPr lang="de-DE" baseline="0" dirty="0" err="1" smtClean="0"/>
              <a:t>second</a:t>
            </a:r>
            <a:r>
              <a:rPr lang="de-DE" baseline="0" dirty="0" smtClean="0"/>
              <a:t> </a:t>
            </a:r>
            <a:r>
              <a:rPr lang="de-DE" baseline="0" dirty="0" err="1" smtClean="0"/>
              <a:t>and</a:t>
            </a:r>
            <a:r>
              <a:rPr lang="de-DE" baseline="0" dirty="0" smtClean="0"/>
              <a:t> </a:t>
            </a:r>
            <a:r>
              <a:rPr lang="de-DE" baseline="0" dirty="0" err="1" smtClean="0"/>
              <a:t>vice-versa</a:t>
            </a:r>
            <a:r>
              <a:rPr lang="de-DE"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err="1" smtClean="0"/>
              <a:t>We</a:t>
            </a:r>
            <a:r>
              <a:rPr lang="de-DE" baseline="0" dirty="0" smtClean="0"/>
              <a:t> </a:t>
            </a:r>
            <a:r>
              <a:rPr lang="de-DE" baseline="0" dirty="0" err="1" smtClean="0"/>
              <a:t>excluded</a:t>
            </a:r>
            <a:r>
              <a:rPr lang="de-DE" baseline="0" dirty="0" smtClean="0"/>
              <a:t> </a:t>
            </a:r>
            <a:r>
              <a:rPr lang="de-DE" baseline="0" dirty="0" err="1" smtClean="0"/>
              <a:t>one</a:t>
            </a:r>
            <a:r>
              <a:rPr lang="de-DE" baseline="0" dirty="0" smtClean="0"/>
              <a:t> </a:t>
            </a:r>
            <a:r>
              <a:rPr lang="de-DE" baseline="0" dirty="0" err="1" smtClean="0"/>
              <a:t>round</a:t>
            </a:r>
            <a:r>
              <a:rPr lang="de-DE" baseline="0" dirty="0" smtClean="0"/>
              <a:t>, </a:t>
            </a:r>
            <a:r>
              <a:rPr lang="de-DE" baseline="0" dirty="0" err="1" smtClean="0"/>
              <a:t>because</a:t>
            </a:r>
            <a:r>
              <a:rPr lang="de-DE" baseline="0" dirty="0" smtClean="0"/>
              <a:t> </a:t>
            </a:r>
            <a:r>
              <a:rPr lang="de-DE" baseline="0" dirty="0" err="1" smtClean="0"/>
              <a:t>the</a:t>
            </a:r>
            <a:r>
              <a:rPr lang="de-DE" baseline="0" dirty="0" smtClean="0"/>
              <a:t> </a:t>
            </a:r>
            <a:r>
              <a:rPr lang="de-DE" baseline="0" dirty="0" err="1" smtClean="0"/>
              <a:t>architect</a:t>
            </a:r>
            <a:r>
              <a:rPr lang="de-DE" baseline="0" dirty="0" smtClean="0"/>
              <a:t> </a:t>
            </a:r>
            <a:r>
              <a:rPr lang="de-DE" baseline="0" dirty="0" err="1" smtClean="0"/>
              <a:t>did</a:t>
            </a:r>
            <a:r>
              <a:rPr lang="de-DE" baseline="0" dirty="0" smtClean="0"/>
              <a:t> not stick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target</a:t>
            </a:r>
            <a:r>
              <a:rPr lang="de-DE" baseline="0" dirty="0" smtClean="0"/>
              <a:t> </a:t>
            </a:r>
            <a:r>
              <a:rPr lang="de-DE" baseline="0" dirty="0" err="1" smtClean="0"/>
              <a:t>image</a:t>
            </a:r>
            <a:r>
              <a:rPr lang="de-DE" baseline="0" dirty="0" smtClean="0"/>
              <a:t>.</a:t>
            </a:r>
          </a:p>
          <a:p>
            <a:r>
              <a:rPr lang="de-DE" baseline="0" dirty="0" smtClean="0"/>
              <a:t>Thus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analysis</a:t>
            </a:r>
            <a:r>
              <a:rPr lang="de-DE" baseline="0" dirty="0" smtClean="0"/>
              <a:t> </a:t>
            </a:r>
            <a:r>
              <a:rPr lang="de-DE" baseline="0" dirty="0" err="1" smtClean="0"/>
              <a:t>we</a:t>
            </a:r>
            <a:r>
              <a:rPr lang="de-DE" baseline="0" dirty="0" smtClean="0"/>
              <a:t> </a:t>
            </a:r>
            <a:r>
              <a:rPr lang="de-DE" baseline="0" dirty="0" err="1" smtClean="0"/>
              <a:t>considered</a:t>
            </a:r>
            <a:r>
              <a:rPr lang="de-DE" baseline="0" dirty="0" smtClean="0"/>
              <a:t> a total </a:t>
            </a:r>
            <a:r>
              <a:rPr lang="de-DE" baseline="0" dirty="0" err="1" smtClean="0"/>
              <a:t>of</a:t>
            </a:r>
            <a:r>
              <a:rPr lang="de-DE" baseline="0" dirty="0" smtClean="0"/>
              <a:t> 17 </a:t>
            </a:r>
            <a:r>
              <a:rPr lang="de-DE" baseline="0" dirty="0" err="1" smtClean="0"/>
              <a:t>rounds</a:t>
            </a:r>
            <a:r>
              <a:rPr lang="de-DE" baseline="0" dirty="0" smtClean="0"/>
              <a:t>.</a:t>
            </a:r>
          </a:p>
          <a:p>
            <a:endParaRPr lang="de-DE" baseline="0" dirty="0" smtClean="0"/>
          </a:p>
          <a:p>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17</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smtClean="0"/>
              <a:t>The </a:t>
            </a:r>
            <a:r>
              <a:rPr lang="de-DE" baseline="0" dirty="0" err="1" smtClean="0"/>
              <a:t>game</a:t>
            </a:r>
            <a:r>
              <a:rPr lang="de-DE" baseline="0" dirty="0" smtClean="0"/>
              <a:t> </a:t>
            </a:r>
            <a:r>
              <a:rPr lang="de-DE" baseline="0" dirty="0" err="1" smtClean="0"/>
              <a:t>sounds</a:t>
            </a:r>
            <a:r>
              <a:rPr lang="de-DE" baseline="0" dirty="0" smtClean="0"/>
              <a:t> </a:t>
            </a:r>
            <a:r>
              <a:rPr lang="de-DE" baseline="0" dirty="0" err="1" smtClean="0"/>
              <a:t>rather</a:t>
            </a:r>
            <a:r>
              <a:rPr lang="de-DE" baseline="0" dirty="0" smtClean="0"/>
              <a:t> </a:t>
            </a:r>
            <a:r>
              <a:rPr lang="de-DE" baseline="0" dirty="0" err="1" smtClean="0"/>
              <a:t>difficult</a:t>
            </a:r>
            <a:r>
              <a:rPr lang="de-DE" baseline="0" dirty="0" smtClean="0"/>
              <a:t> in </a:t>
            </a:r>
            <a:r>
              <a:rPr lang="de-DE" baseline="0" dirty="0" err="1" smtClean="0"/>
              <a:t>theory</a:t>
            </a:r>
            <a:endParaRPr lang="de-DE" baseline="0" dirty="0" smtClean="0"/>
          </a:p>
          <a:p>
            <a:r>
              <a:rPr lang="de-DE" baseline="0" dirty="0" err="1" smtClean="0"/>
              <a:t>Now</a:t>
            </a:r>
            <a:r>
              <a:rPr lang="de-DE" baseline="0" dirty="0" smtClean="0"/>
              <a:t> I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show</a:t>
            </a:r>
            <a:r>
              <a:rPr lang="de-DE" baseline="0" dirty="0" smtClean="0"/>
              <a:t> </a:t>
            </a:r>
            <a:r>
              <a:rPr lang="de-DE" baseline="0" dirty="0" err="1" smtClean="0"/>
              <a:t>you</a:t>
            </a:r>
            <a:r>
              <a:rPr lang="de-DE" baseline="0" dirty="0" smtClean="0"/>
              <a:t> a </a:t>
            </a:r>
            <a:r>
              <a:rPr lang="de-DE" baseline="0" dirty="0" err="1" smtClean="0"/>
              <a:t>video</a:t>
            </a:r>
            <a:r>
              <a:rPr lang="de-DE" baseline="0" dirty="0" smtClean="0"/>
              <a:t> </a:t>
            </a:r>
            <a:r>
              <a:rPr lang="de-DE" baseline="0" dirty="0" err="1" smtClean="0"/>
              <a:t>clip</a:t>
            </a:r>
            <a:r>
              <a:rPr lang="de-DE" baseline="0" dirty="0" smtClean="0"/>
              <a:t> </a:t>
            </a:r>
            <a:r>
              <a:rPr lang="de-DE" baseline="0" dirty="0" err="1" smtClean="0"/>
              <a:t>showing</a:t>
            </a:r>
            <a:r>
              <a:rPr lang="de-DE" baseline="0" dirty="0" smtClean="0"/>
              <a:t> an </a:t>
            </a:r>
            <a:r>
              <a:rPr lang="de-DE" baseline="0" dirty="0" err="1" smtClean="0"/>
              <a:t>excerpt</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beginning</a:t>
            </a:r>
            <a:r>
              <a:rPr lang="de-DE" baseline="0" dirty="0" smtClean="0"/>
              <a:t> </a:t>
            </a:r>
            <a:r>
              <a:rPr lang="de-DE" baseline="0" dirty="0" err="1" smtClean="0"/>
              <a:t>of</a:t>
            </a:r>
            <a:r>
              <a:rPr lang="de-DE" baseline="0" dirty="0" smtClean="0"/>
              <a:t> a </a:t>
            </a:r>
            <a:r>
              <a:rPr lang="de-DE" baseline="0" dirty="0" err="1" smtClean="0"/>
              <a:t>round</a:t>
            </a:r>
            <a:endParaRPr lang="de-DE" baseline="0" dirty="0" smtClean="0"/>
          </a:p>
          <a:p>
            <a:endParaRPr lang="de-DE" baseline="0" dirty="0" smtClean="0"/>
          </a:p>
          <a:p>
            <a:r>
              <a:rPr lang="de-DE" baseline="0" dirty="0" err="1" smtClean="0"/>
              <a:t>you</a:t>
            </a:r>
            <a:r>
              <a:rPr lang="de-DE" baseline="0" dirty="0" smtClean="0"/>
              <a:t> </a:t>
            </a:r>
            <a:r>
              <a:rPr lang="de-DE" baseline="0" dirty="0" err="1" smtClean="0"/>
              <a:t>are</a:t>
            </a:r>
            <a:r>
              <a:rPr lang="de-DE" baseline="0" dirty="0" smtClean="0"/>
              <a:t> </a:t>
            </a:r>
            <a:r>
              <a:rPr lang="de-DE" baseline="0" dirty="0" err="1" smtClean="0"/>
              <a:t>more</a:t>
            </a:r>
            <a:r>
              <a:rPr lang="de-DE" baseline="0" dirty="0" smtClean="0"/>
              <a:t> </a:t>
            </a:r>
            <a:r>
              <a:rPr lang="de-DE" baseline="0" dirty="0" err="1" smtClean="0"/>
              <a:t>than</a:t>
            </a:r>
            <a:r>
              <a:rPr lang="de-DE" baseline="0" dirty="0" smtClean="0"/>
              <a:t> </a:t>
            </a:r>
            <a:r>
              <a:rPr lang="de-DE" baseline="0" dirty="0" err="1" smtClean="0"/>
              <a:t>welcome</a:t>
            </a:r>
            <a:r>
              <a:rPr lang="de-DE" baseline="0" dirty="0" smtClean="0"/>
              <a:t> </a:t>
            </a:r>
            <a:r>
              <a:rPr lang="de-DE" baseline="0" dirty="0" err="1" smtClean="0"/>
              <a:t>to</a:t>
            </a:r>
            <a:r>
              <a:rPr lang="de-DE" baseline="0" dirty="0" smtClean="0"/>
              <a:t> </a:t>
            </a:r>
            <a:r>
              <a:rPr lang="de-DE" baseline="0" dirty="0" err="1" smtClean="0"/>
              <a:t>try</a:t>
            </a:r>
            <a:r>
              <a:rPr lang="de-DE" baseline="0" dirty="0" smtClean="0"/>
              <a:t> </a:t>
            </a:r>
            <a:r>
              <a:rPr lang="de-DE" baseline="0" dirty="0" err="1" smtClean="0"/>
              <a:t>to</a:t>
            </a:r>
            <a:r>
              <a:rPr lang="de-DE" baseline="0" dirty="0" smtClean="0"/>
              <a:t> </a:t>
            </a:r>
            <a:r>
              <a:rPr lang="de-DE" baseline="0" dirty="0" err="1" smtClean="0"/>
              <a:t>figure</a:t>
            </a:r>
            <a:r>
              <a:rPr lang="de-DE" baseline="0" dirty="0" smtClean="0"/>
              <a:t> out </a:t>
            </a:r>
            <a:r>
              <a:rPr lang="de-DE" baseline="0" dirty="0" err="1" smtClean="0"/>
              <a:t>what</a:t>
            </a:r>
            <a:r>
              <a:rPr lang="de-DE" baseline="0" dirty="0" smtClean="0"/>
              <a:t> </a:t>
            </a:r>
            <a:r>
              <a:rPr lang="de-DE" baseline="0" dirty="0" err="1" smtClean="0"/>
              <a:t>the</a:t>
            </a:r>
            <a:r>
              <a:rPr lang="de-DE" baseline="0" dirty="0" smtClean="0"/>
              <a:t> </a:t>
            </a:r>
            <a:r>
              <a:rPr lang="de-DE" baseline="0" dirty="0" err="1" smtClean="0"/>
              <a:t>architect</a:t>
            </a:r>
            <a:r>
              <a:rPr lang="de-DE" baseline="0" dirty="0" smtClean="0"/>
              <a:t> </a:t>
            </a:r>
            <a:r>
              <a:rPr lang="de-DE" baseline="0" dirty="0" err="1" smtClean="0"/>
              <a:t>is</a:t>
            </a:r>
            <a:r>
              <a:rPr lang="de-DE" baseline="0" dirty="0" smtClean="0"/>
              <a:t> </a:t>
            </a:r>
            <a:r>
              <a:rPr lang="de-DE" baseline="0" dirty="0" err="1" smtClean="0"/>
              <a:t>trying</a:t>
            </a:r>
            <a:r>
              <a:rPr lang="de-DE" baseline="0" dirty="0" smtClean="0"/>
              <a:t> </a:t>
            </a:r>
            <a:r>
              <a:rPr lang="de-DE" baseline="0" dirty="0" err="1" smtClean="0"/>
              <a:t>to</a:t>
            </a:r>
            <a:r>
              <a:rPr lang="de-DE" baseline="0" dirty="0" smtClean="0"/>
              <a:t> </a:t>
            </a:r>
            <a:r>
              <a:rPr lang="de-DE" baseline="0" dirty="0" err="1" smtClean="0"/>
              <a:t>tell</a:t>
            </a:r>
            <a:r>
              <a:rPr lang="de-DE" baseline="0" dirty="0" smtClean="0"/>
              <a:t> </a:t>
            </a:r>
            <a:r>
              <a:rPr lang="de-DE" baseline="0" dirty="0" err="1" smtClean="0"/>
              <a:t>the</a:t>
            </a:r>
            <a:r>
              <a:rPr lang="de-DE" baseline="0" dirty="0" smtClean="0"/>
              <a:t> </a:t>
            </a:r>
            <a:r>
              <a:rPr lang="de-DE" baseline="0" dirty="0" err="1" smtClean="0"/>
              <a:t>builder</a:t>
            </a:r>
            <a:endParaRPr lang="de-DE" baseline="0" dirty="0" smtClean="0"/>
          </a:p>
          <a:p>
            <a:endParaRPr lang="de-DE" baseline="0" dirty="0" smtClean="0"/>
          </a:p>
          <a:p>
            <a:r>
              <a:rPr lang="de-DE" baseline="0" dirty="0" err="1" smtClean="0"/>
              <a:t>it</a:t>
            </a:r>
            <a:r>
              <a:rPr lang="de-DE" baseline="0" dirty="0" smtClean="0"/>
              <a:t> still </a:t>
            </a:r>
            <a:r>
              <a:rPr lang="de-DE" baseline="0" dirty="0" err="1" smtClean="0"/>
              <a:t>seems</a:t>
            </a:r>
            <a:r>
              <a:rPr lang="de-DE" baseline="0" dirty="0" smtClean="0"/>
              <a:t> </a:t>
            </a:r>
            <a:r>
              <a:rPr lang="de-DE" baseline="0" dirty="0" err="1" smtClean="0"/>
              <a:t>difficult</a:t>
            </a:r>
            <a:r>
              <a:rPr lang="de-DE" baseline="0" dirty="0" smtClean="0"/>
              <a:t>, </a:t>
            </a:r>
            <a:r>
              <a:rPr lang="de-DE" baseline="0" dirty="0" err="1" smtClean="0"/>
              <a:t>if</a:t>
            </a:r>
            <a:r>
              <a:rPr lang="de-DE" baseline="0" dirty="0" smtClean="0"/>
              <a:t> not </a:t>
            </a:r>
            <a:r>
              <a:rPr lang="de-DE" baseline="0" dirty="0" err="1" smtClean="0"/>
              <a:t>to</a:t>
            </a:r>
            <a:r>
              <a:rPr lang="de-DE" baseline="0" dirty="0" smtClean="0"/>
              <a:t> </a:t>
            </a:r>
            <a:r>
              <a:rPr lang="de-DE" baseline="0" dirty="0" err="1" smtClean="0"/>
              <a:t>say</a:t>
            </a:r>
            <a:r>
              <a:rPr lang="de-DE" baseline="0" dirty="0" smtClean="0"/>
              <a:t> </a:t>
            </a:r>
            <a:r>
              <a:rPr lang="de-DE" baseline="0" dirty="0" err="1" smtClean="0"/>
              <a:t>hopeless</a:t>
            </a:r>
            <a:endParaRPr lang="de-DE" baseline="0" dirty="0" smtClean="0"/>
          </a:p>
          <a:p>
            <a:r>
              <a:rPr lang="de-DE" baseline="0" dirty="0" smtClean="0"/>
              <a:t>but in </a:t>
            </a:r>
            <a:r>
              <a:rPr lang="de-DE" baseline="0" dirty="0" err="1" smtClean="0"/>
              <a:t>the</a:t>
            </a:r>
            <a:r>
              <a:rPr lang="de-DE" baseline="0" dirty="0" smtClean="0"/>
              <a:t> end...</a:t>
            </a:r>
          </a:p>
        </p:txBody>
      </p:sp>
      <p:sp>
        <p:nvSpPr>
          <p:cNvPr id="4" name="Foliennummernplatzhalter 3"/>
          <p:cNvSpPr>
            <a:spLocks noGrp="1"/>
          </p:cNvSpPr>
          <p:nvPr>
            <p:ph type="sldNum" sz="quarter" idx="10"/>
          </p:nvPr>
        </p:nvSpPr>
        <p:spPr/>
        <p:txBody>
          <a:bodyPr/>
          <a:lstStyle/>
          <a:p>
            <a:fld id="{33646DD0-2E25-2F42-8123-AC46077DCA6B}" type="slidenum">
              <a:rPr lang="de-DE" smtClean="0"/>
              <a:t>18</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DE" baseline="0" dirty="0" smtClean="0"/>
          </a:p>
          <a:p>
            <a:r>
              <a:rPr lang="de-DE" baseline="0" dirty="0" smtClean="0"/>
              <a:t>...</a:t>
            </a:r>
            <a:r>
              <a:rPr lang="de-DE" baseline="0" dirty="0" err="1" smtClean="0"/>
              <a:t>of</a:t>
            </a:r>
            <a:r>
              <a:rPr lang="de-DE" baseline="0" dirty="0" smtClean="0"/>
              <a:t> </a:t>
            </a:r>
            <a:r>
              <a:rPr lang="de-DE" baseline="0" dirty="0" err="1" smtClean="0"/>
              <a:t>the</a:t>
            </a:r>
            <a:r>
              <a:rPr lang="de-DE" baseline="0" dirty="0" smtClean="0"/>
              <a:t> same </a:t>
            </a:r>
            <a:r>
              <a:rPr lang="de-DE" baseline="0" dirty="0" err="1" smtClean="0"/>
              <a:t>round</a:t>
            </a:r>
            <a:endParaRPr lang="de-DE" baseline="0" dirty="0" smtClean="0"/>
          </a:p>
          <a:p>
            <a:endParaRPr lang="de-DE" baseline="0" dirty="0" smtClean="0"/>
          </a:p>
          <a:p>
            <a:r>
              <a:rPr lang="de-DE" baseline="0" dirty="0" err="1" smtClean="0"/>
              <a:t>communication</a:t>
            </a:r>
            <a:r>
              <a:rPr lang="de-DE" baseline="0" dirty="0" smtClean="0"/>
              <a:t> </a:t>
            </a:r>
            <a:r>
              <a:rPr lang="de-DE" baseline="0" dirty="0" err="1" smtClean="0"/>
              <a:t>is</a:t>
            </a:r>
            <a:r>
              <a:rPr lang="de-DE" baseline="0" dirty="0" smtClean="0"/>
              <a:t> </a:t>
            </a:r>
            <a:r>
              <a:rPr lang="de-DE" baseline="0" dirty="0" err="1" smtClean="0"/>
              <a:t>rather</a:t>
            </a:r>
            <a:r>
              <a:rPr lang="de-DE" baseline="0" dirty="0" smtClean="0"/>
              <a:t> </a:t>
            </a:r>
            <a:r>
              <a:rPr lang="de-DE" baseline="0" dirty="0" err="1" smtClean="0"/>
              <a:t>structured</a:t>
            </a:r>
            <a:r>
              <a:rPr lang="de-DE" baseline="0" dirty="0" smtClean="0"/>
              <a:t> </a:t>
            </a:r>
            <a:r>
              <a:rPr lang="de-DE" baseline="0" dirty="0" err="1" smtClean="0"/>
              <a:t>and</a:t>
            </a:r>
            <a:r>
              <a:rPr lang="de-DE" baseline="0" dirty="0" smtClean="0"/>
              <a:t> </a:t>
            </a:r>
            <a:r>
              <a:rPr lang="de-DE" baseline="0" dirty="0" err="1" smtClean="0"/>
              <a:t>most</a:t>
            </a:r>
            <a:r>
              <a:rPr lang="de-DE" baseline="0" dirty="0" smtClean="0"/>
              <a:t> </a:t>
            </a:r>
            <a:r>
              <a:rPr lang="de-DE" baseline="0" dirty="0" err="1" smtClean="0"/>
              <a:t>participant</a:t>
            </a:r>
            <a:r>
              <a:rPr lang="de-DE" baseline="0" dirty="0" smtClean="0"/>
              <a:t> </a:t>
            </a:r>
            <a:r>
              <a:rPr lang="de-DE" baseline="0" dirty="0" err="1" smtClean="0"/>
              <a:t>pairs</a:t>
            </a:r>
            <a:r>
              <a:rPr lang="de-DE" baseline="0" dirty="0" smtClean="0"/>
              <a:t> do </a:t>
            </a:r>
            <a:r>
              <a:rPr lang="de-DE" baseline="0" dirty="0" err="1" smtClean="0"/>
              <a:t>succeed</a:t>
            </a:r>
            <a:r>
              <a:rPr lang="de-DE" baseline="0" dirty="0" smtClean="0"/>
              <a:t>.</a:t>
            </a:r>
          </a:p>
        </p:txBody>
      </p:sp>
      <p:sp>
        <p:nvSpPr>
          <p:cNvPr id="4" name="Foliennummernplatzhalter 3"/>
          <p:cNvSpPr>
            <a:spLocks noGrp="1"/>
          </p:cNvSpPr>
          <p:nvPr>
            <p:ph type="sldNum" sz="quarter" idx="10"/>
          </p:nvPr>
        </p:nvSpPr>
        <p:spPr/>
        <p:txBody>
          <a:bodyPr/>
          <a:lstStyle/>
          <a:p>
            <a:fld id="{33646DD0-2E25-2F42-8123-AC46077DCA6B}" type="slidenum">
              <a:rPr lang="de-DE" smtClean="0"/>
              <a:t>19</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150" rtl="0" eaLnBrk="1" fontAlgn="auto" latinLnBrk="0" hangingPunct="1">
              <a:lnSpc>
                <a:spcPct val="100000"/>
              </a:lnSpc>
              <a:spcBef>
                <a:spcPts val="0"/>
              </a:spcBef>
              <a:spcAft>
                <a:spcPts val="0"/>
              </a:spcAft>
              <a:buClrTx/>
              <a:buSzTx/>
              <a:buFontTx/>
              <a:buNone/>
              <a:tabLst/>
              <a:defRPr/>
            </a:pPr>
            <a:r>
              <a:rPr lang="de-DE" dirty="0" smtClean="0"/>
              <a:t>The </a:t>
            </a:r>
            <a:r>
              <a:rPr lang="de-DE" dirty="0" err="1" smtClean="0"/>
              <a:t>overall</a:t>
            </a:r>
            <a:r>
              <a:rPr lang="de-DE" dirty="0" smtClean="0"/>
              <a:t> </a:t>
            </a:r>
            <a:r>
              <a:rPr lang="de-DE" dirty="0" err="1" smtClean="0"/>
              <a:t>general</a:t>
            </a:r>
            <a:r>
              <a:rPr lang="de-DE" dirty="0" smtClean="0"/>
              <a:t> </a:t>
            </a:r>
            <a:r>
              <a:rPr lang="de-DE" dirty="0" err="1" smtClean="0"/>
              <a:t>aim</a:t>
            </a:r>
            <a:r>
              <a:rPr lang="de-DE" dirty="0" smtClean="0"/>
              <a:t> </a:t>
            </a:r>
            <a:r>
              <a:rPr lang="de-DE" dirty="0" err="1" smtClean="0"/>
              <a:t>of</a:t>
            </a:r>
            <a:r>
              <a:rPr lang="de-DE" dirty="0" smtClean="0"/>
              <a:t> </a:t>
            </a:r>
            <a:r>
              <a:rPr lang="de-DE" dirty="0" err="1" smtClean="0"/>
              <a:t>this</a:t>
            </a:r>
            <a:r>
              <a:rPr lang="de-DE" dirty="0" smtClean="0"/>
              <a:t> </a:t>
            </a:r>
            <a:r>
              <a:rPr lang="de-DE" dirty="0" err="1" smtClean="0"/>
              <a:t>research</a:t>
            </a:r>
            <a:r>
              <a:rPr lang="de-DE" dirty="0" smtClean="0"/>
              <a:t> </a:t>
            </a:r>
            <a:r>
              <a:rPr lang="de-DE" dirty="0" err="1" smtClean="0"/>
              <a:t>is</a:t>
            </a:r>
            <a:r>
              <a:rPr lang="de-DE" dirty="0" smtClean="0"/>
              <a:t> flexible </a:t>
            </a:r>
            <a:r>
              <a:rPr lang="de-DE" dirty="0" err="1" smtClean="0"/>
              <a:t>communication</a:t>
            </a:r>
            <a:r>
              <a:rPr lang="de-DE" dirty="0" smtClean="0"/>
              <a:t> </a:t>
            </a:r>
            <a:r>
              <a:rPr lang="de-DE" dirty="0" err="1" smtClean="0"/>
              <a:t>between</a:t>
            </a:r>
            <a:r>
              <a:rPr lang="de-DE" baseline="0" dirty="0" smtClean="0"/>
              <a:t> </a:t>
            </a:r>
            <a:r>
              <a:rPr lang="de-DE" baseline="0" dirty="0" err="1" smtClean="0"/>
              <a:t>humans</a:t>
            </a:r>
            <a:r>
              <a:rPr lang="de-DE" baseline="0" dirty="0" smtClean="0"/>
              <a:t> </a:t>
            </a:r>
            <a:r>
              <a:rPr lang="de-DE" baseline="0" dirty="0" err="1" smtClean="0"/>
              <a:t>and</a:t>
            </a:r>
            <a:r>
              <a:rPr lang="de-DE" baseline="0" dirty="0" smtClean="0"/>
              <a:t> </a:t>
            </a:r>
            <a:r>
              <a:rPr lang="de-DE" baseline="0" dirty="0" err="1" smtClean="0"/>
              <a:t>robots</a:t>
            </a:r>
            <a:endParaRPr lang="de-DE" baseline="0" dirty="0" smtClean="0"/>
          </a:p>
          <a:p>
            <a:pPr marL="0" marR="0" indent="0" algn="l" defTabSz="457150" rtl="0" eaLnBrk="1" fontAlgn="auto" latinLnBrk="0" hangingPunct="1">
              <a:lnSpc>
                <a:spcPct val="100000"/>
              </a:lnSpc>
              <a:spcBef>
                <a:spcPts val="0"/>
              </a:spcBef>
              <a:spcAft>
                <a:spcPts val="0"/>
              </a:spcAft>
              <a:buClrTx/>
              <a:buSzTx/>
              <a:buFontTx/>
              <a:buNone/>
              <a:tabLst/>
              <a:defRPr/>
            </a:pPr>
            <a:r>
              <a:rPr lang="de-DE" baseline="0" dirty="0" err="1" smtClean="0"/>
              <a:t>For</a:t>
            </a:r>
            <a:r>
              <a:rPr lang="de-DE" baseline="0" dirty="0" smtClean="0"/>
              <a:t> </a:t>
            </a:r>
            <a:r>
              <a:rPr lang="de-DE" baseline="0" dirty="0" err="1" smtClean="0"/>
              <a:t>robots</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able</a:t>
            </a:r>
            <a:r>
              <a:rPr lang="de-DE" baseline="0" dirty="0" smtClean="0"/>
              <a:t> </a:t>
            </a:r>
            <a:r>
              <a:rPr lang="de-DE" baseline="0" dirty="0" err="1" smtClean="0"/>
              <a:t>to</a:t>
            </a:r>
            <a:r>
              <a:rPr lang="de-DE" baseline="0" dirty="0" smtClean="0"/>
              <a:t> </a:t>
            </a:r>
            <a:r>
              <a:rPr lang="de-DE" baseline="0" dirty="0" err="1" smtClean="0"/>
              <a:t>learn</a:t>
            </a:r>
            <a:r>
              <a:rPr lang="de-DE" baseline="0" dirty="0" smtClean="0"/>
              <a:t> </a:t>
            </a:r>
            <a:r>
              <a:rPr lang="de-DE" baseline="0" dirty="0" err="1" smtClean="0"/>
              <a:t>from</a:t>
            </a:r>
            <a:r>
              <a:rPr lang="de-DE" baseline="0" dirty="0" smtClean="0"/>
              <a:t> human </a:t>
            </a:r>
            <a:r>
              <a:rPr lang="de-DE" baseline="0" dirty="0" err="1" smtClean="0"/>
              <a:t>instructions</a:t>
            </a:r>
            <a:r>
              <a:rPr lang="de-DE" baseline="0" dirty="0" smtClean="0"/>
              <a:t> </a:t>
            </a:r>
            <a:r>
              <a:rPr lang="de-DE" baseline="0" dirty="0" err="1" smtClean="0"/>
              <a:t>and</a:t>
            </a:r>
            <a:r>
              <a:rPr lang="de-DE" baseline="0" dirty="0" smtClean="0"/>
              <a:t> </a:t>
            </a:r>
            <a:r>
              <a:rPr lang="de-DE" baseline="0" dirty="0" err="1" smtClean="0"/>
              <a:t>for</a:t>
            </a:r>
            <a:r>
              <a:rPr lang="de-DE" baseline="0" dirty="0" smtClean="0"/>
              <a:t> </a:t>
            </a:r>
            <a:r>
              <a:rPr lang="de-DE" dirty="0" err="1" smtClean="0"/>
              <a:t>efficient</a:t>
            </a:r>
            <a:r>
              <a:rPr lang="de-DE" dirty="0" smtClean="0"/>
              <a:t> human-robot </a:t>
            </a:r>
            <a:r>
              <a:rPr lang="de-DE" dirty="0" err="1" smtClean="0"/>
              <a:t>collaboration</a:t>
            </a:r>
            <a:endParaRPr lang="de-DE"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of the things Robots need to be capable of are for example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understanding</a:t>
            </a:r>
            <a:r>
              <a:rPr lang="en-US" sz="1200" kern="1200" baseline="0" dirty="0" smtClean="0">
                <a:solidFill>
                  <a:schemeClr val="tx1"/>
                </a:solidFill>
                <a:latin typeface="+mn-lt"/>
                <a:ea typeface="+mn-ea"/>
                <a:cs typeface="+mn-cs"/>
              </a:rPr>
              <a:t> unknown feedback or guidance signals</a:t>
            </a:r>
          </a:p>
          <a:p>
            <a:r>
              <a:rPr lang="en-US" sz="1200" kern="1200" baseline="0" dirty="0" smtClean="0">
                <a:solidFill>
                  <a:schemeClr val="tx1"/>
                </a:solidFill>
                <a:latin typeface="+mn-lt"/>
                <a:ea typeface="+mn-ea"/>
                <a:cs typeface="+mn-cs"/>
              </a:rPr>
              <a:t>making sense of what they refer to depending on their timing an context</a:t>
            </a:r>
          </a:p>
          <a:p>
            <a:r>
              <a:rPr lang="en-US" sz="1200" kern="1200" dirty="0" smtClean="0">
                <a:solidFill>
                  <a:schemeClr val="tx1"/>
                </a:solidFill>
                <a:latin typeface="+mn-lt"/>
                <a:ea typeface="+mn-ea"/>
                <a:cs typeface="+mn-cs"/>
              </a:rPr>
              <a:t>agree with the human partner on how to organize the interaction into</a:t>
            </a:r>
            <a:r>
              <a:rPr lang="en-US" sz="1200" kern="1200" baseline="0" dirty="0" smtClean="0">
                <a:solidFill>
                  <a:schemeClr val="tx1"/>
                </a:solidFill>
                <a:latin typeface="+mn-lt"/>
                <a:ea typeface="+mn-ea"/>
                <a:cs typeface="+mn-cs"/>
              </a:rPr>
              <a:t> roles and turns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achieve this we first aim</a:t>
            </a:r>
            <a:r>
              <a:rPr lang="en-US" sz="1200" kern="1200" baseline="0" dirty="0" smtClean="0">
                <a:solidFill>
                  <a:schemeClr val="tx1"/>
                </a:solidFill>
                <a:latin typeface="+mn-lt"/>
                <a:ea typeface="+mn-ea"/>
                <a:cs typeface="+mn-cs"/>
              </a:rPr>
              <a:t> to understand the interactional flexibility of humans, how they align and how they create common ground.</a:t>
            </a:r>
          </a:p>
          <a:p>
            <a:endParaRPr lang="en-US" sz="1200" kern="1200" dirty="0" smtClean="0">
              <a:solidFill>
                <a:schemeClr val="tx1"/>
              </a:solidFill>
              <a:latin typeface="+mn-lt"/>
              <a:ea typeface="+mn-ea"/>
              <a:cs typeface="+mn-cs"/>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2</a:t>
            </a:fld>
            <a:endParaRPr lang="de-DE"/>
          </a:p>
        </p:txBody>
      </p:sp>
    </p:spTree>
    <p:extLst>
      <p:ext uri="{BB962C8B-B14F-4D97-AF65-F5344CB8AC3E}">
        <p14:creationId xmlns:p14="http://schemas.microsoft.com/office/powerpoint/2010/main" val="2308087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smtClean="0"/>
              <a:t>Even </a:t>
            </a:r>
            <a:r>
              <a:rPr lang="de-DE" baseline="0" dirty="0" err="1" smtClean="0"/>
              <a:t>though</a:t>
            </a:r>
            <a:r>
              <a:rPr lang="de-DE" baseline="0" dirty="0" smtClean="0"/>
              <a:t> </a:t>
            </a:r>
            <a:r>
              <a:rPr lang="de-DE" baseline="0" dirty="0" err="1" smtClean="0"/>
              <a:t>most</a:t>
            </a:r>
            <a:r>
              <a:rPr lang="de-DE" baseline="0" dirty="0" smtClean="0"/>
              <a:t> </a:t>
            </a:r>
            <a:r>
              <a:rPr lang="de-DE" baseline="0" dirty="0" err="1" smtClean="0"/>
              <a:t>participants</a:t>
            </a:r>
            <a:r>
              <a:rPr lang="de-DE" baseline="0" dirty="0" smtClean="0"/>
              <a:t> </a:t>
            </a:r>
            <a:r>
              <a:rPr lang="de-DE" baseline="0" dirty="0" err="1" smtClean="0"/>
              <a:t>before</a:t>
            </a:r>
            <a:r>
              <a:rPr lang="de-DE" baseline="0" dirty="0" smtClean="0"/>
              <a:t> </a:t>
            </a:r>
            <a:r>
              <a:rPr lang="de-DE" baseline="0" dirty="0" err="1" smtClean="0"/>
              <a:t>the</a:t>
            </a:r>
            <a:r>
              <a:rPr lang="de-DE" baseline="0" dirty="0" smtClean="0"/>
              <a:t> </a:t>
            </a:r>
            <a:r>
              <a:rPr lang="de-DE" baseline="0" dirty="0" err="1" smtClean="0"/>
              <a:t>game</a:t>
            </a:r>
            <a:r>
              <a:rPr lang="de-DE" baseline="0" dirty="0" smtClean="0"/>
              <a:t> </a:t>
            </a:r>
            <a:r>
              <a:rPr lang="de-DE" baseline="0" dirty="0" err="1" smtClean="0"/>
              <a:t>thought</a:t>
            </a:r>
            <a:r>
              <a:rPr lang="de-DE" baseline="0" dirty="0" smtClean="0"/>
              <a:t> </a:t>
            </a:r>
            <a:r>
              <a:rPr lang="de-DE" baseline="0" dirty="0" err="1" smtClean="0"/>
              <a:t>that</a:t>
            </a:r>
            <a:r>
              <a:rPr lang="de-DE" baseline="0" dirty="0" smtClean="0"/>
              <a:t> </a:t>
            </a:r>
            <a:r>
              <a:rPr lang="de-DE" baseline="0" dirty="0" err="1" smtClean="0"/>
              <a:t>they</a:t>
            </a:r>
            <a:r>
              <a:rPr lang="de-DE" baseline="0" dirty="0" smtClean="0"/>
              <a:t> </a:t>
            </a:r>
            <a:r>
              <a:rPr lang="de-DE" baseline="0" dirty="0" err="1" smtClean="0"/>
              <a:t>would</a:t>
            </a:r>
            <a:r>
              <a:rPr lang="de-DE" baseline="0" dirty="0" smtClean="0"/>
              <a:t> </a:t>
            </a:r>
            <a:r>
              <a:rPr lang="de-DE" baseline="0" dirty="0" err="1" smtClean="0"/>
              <a:t>never</a:t>
            </a:r>
            <a:r>
              <a:rPr lang="de-DE" baseline="0" dirty="0" smtClean="0"/>
              <a:t> </a:t>
            </a:r>
            <a:r>
              <a:rPr lang="de-DE" baseline="0" dirty="0" err="1" smtClean="0"/>
              <a:t>be</a:t>
            </a:r>
            <a:r>
              <a:rPr lang="de-DE" baseline="0" dirty="0" smtClean="0"/>
              <a:t> </a:t>
            </a:r>
            <a:r>
              <a:rPr lang="de-DE" baseline="0" dirty="0" err="1" smtClean="0"/>
              <a:t>able</a:t>
            </a:r>
            <a:r>
              <a:rPr lang="de-DE" baseline="0" dirty="0" smtClean="0"/>
              <a:t> </a:t>
            </a:r>
            <a:r>
              <a:rPr lang="de-DE" baseline="0" dirty="0" err="1" smtClean="0"/>
              <a:t>to</a:t>
            </a:r>
            <a:r>
              <a:rPr lang="de-DE" baseline="0" dirty="0" smtClean="0"/>
              <a:t> </a:t>
            </a:r>
            <a:r>
              <a:rPr lang="de-DE" baseline="0" dirty="0" err="1" smtClean="0"/>
              <a:t>succeed</a:t>
            </a:r>
            <a:r>
              <a:rPr lang="de-DE" baseline="0" dirty="0" smtClean="0"/>
              <a:t>,</a:t>
            </a:r>
          </a:p>
          <a:p>
            <a:r>
              <a:rPr lang="de-DE" baseline="0" dirty="0" smtClean="0"/>
              <a:t>13 </a:t>
            </a:r>
            <a:r>
              <a:rPr lang="de-DE" baseline="0" dirty="0" err="1" smtClean="0"/>
              <a:t>of</a:t>
            </a:r>
            <a:r>
              <a:rPr lang="de-DE" baseline="0" dirty="0" smtClean="0"/>
              <a:t> </a:t>
            </a:r>
            <a:r>
              <a:rPr lang="de-DE" baseline="0" dirty="0" err="1" smtClean="0"/>
              <a:t>the</a:t>
            </a:r>
            <a:r>
              <a:rPr lang="de-DE" baseline="0" dirty="0" smtClean="0"/>
              <a:t> 17 </a:t>
            </a:r>
            <a:r>
              <a:rPr lang="de-DE" baseline="0" dirty="0" err="1" smtClean="0"/>
              <a:t>rounds</a:t>
            </a:r>
            <a:r>
              <a:rPr lang="de-DE" baseline="0" dirty="0" smtClean="0"/>
              <a:t> </a:t>
            </a:r>
            <a:r>
              <a:rPr lang="de-DE" baseline="0" dirty="0" err="1" smtClean="0"/>
              <a:t>were</a:t>
            </a:r>
            <a:r>
              <a:rPr lang="de-DE" baseline="0" dirty="0" smtClean="0"/>
              <a:t> </a:t>
            </a:r>
            <a:r>
              <a:rPr lang="de-DE" baseline="0" dirty="0" err="1" smtClean="0"/>
              <a:t>successful</a:t>
            </a:r>
            <a:r>
              <a:rPr lang="de-DE" baseline="0" dirty="0" smtClean="0"/>
              <a:t> </a:t>
            </a:r>
            <a:r>
              <a:rPr lang="de-DE" baseline="0" dirty="0" err="1" smtClean="0"/>
              <a:t>and</a:t>
            </a:r>
            <a:r>
              <a:rPr lang="de-DE" baseline="0" dirty="0" smtClean="0"/>
              <a:t> 4 </a:t>
            </a:r>
            <a:r>
              <a:rPr lang="de-DE" baseline="0" dirty="0" err="1" smtClean="0"/>
              <a:t>failed</a:t>
            </a:r>
            <a:r>
              <a:rPr lang="de-DE" baseline="0" dirty="0" smtClean="0"/>
              <a:t>.</a:t>
            </a:r>
          </a:p>
          <a:p>
            <a:endParaRPr lang="de-DE" baseline="0" dirty="0" smtClean="0"/>
          </a:p>
          <a:p>
            <a:r>
              <a:rPr lang="de-DE" baseline="0" dirty="0" smtClean="0"/>
              <a:t>a </a:t>
            </a:r>
            <a:r>
              <a:rPr lang="de-DE" baseline="0" dirty="0" err="1" smtClean="0"/>
              <a:t>round</a:t>
            </a:r>
            <a:r>
              <a:rPr lang="de-DE" baseline="0" dirty="0" smtClean="0"/>
              <a:t> </a:t>
            </a:r>
            <a:r>
              <a:rPr lang="de-DE" baseline="0" dirty="0" err="1" smtClean="0"/>
              <a:t>took</a:t>
            </a:r>
            <a:r>
              <a:rPr lang="de-DE" baseline="0" dirty="0" smtClean="0"/>
              <a:t> 18 </a:t>
            </a:r>
            <a:r>
              <a:rPr lang="de-DE" baseline="0" dirty="0" err="1" smtClean="0"/>
              <a:t>minutes</a:t>
            </a:r>
            <a:r>
              <a:rPr lang="de-DE" baseline="0" dirty="0" smtClean="0"/>
              <a:t> on </a:t>
            </a:r>
            <a:r>
              <a:rPr lang="de-DE" baseline="0" dirty="0" err="1" smtClean="0"/>
              <a:t>average</a:t>
            </a:r>
            <a:r>
              <a:rPr lang="de-DE" baseline="0" dirty="0" smtClean="0"/>
              <a:t>.</a:t>
            </a:r>
          </a:p>
          <a:p>
            <a:r>
              <a:rPr lang="de-DE" baseline="0" dirty="0" err="1" smtClean="0"/>
              <a:t>the</a:t>
            </a:r>
            <a:r>
              <a:rPr lang="de-DE" baseline="0" dirty="0" smtClean="0"/>
              <a:t> fastest </a:t>
            </a:r>
            <a:r>
              <a:rPr lang="de-DE" baseline="0" dirty="0" err="1" smtClean="0"/>
              <a:t>dyad</a:t>
            </a:r>
            <a:r>
              <a:rPr lang="de-DE" baseline="0" dirty="0" smtClean="0"/>
              <a:t> </a:t>
            </a:r>
            <a:r>
              <a:rPr lang="de-DE" baseline="0" dirty="0" err="1" smtClean="0"/>
              <a:t>only</a:t>
            </a:r>
            <a:r>
              <a:rPr lang="de-DE" baseline="0" dirty="0" smtClean="0"/>
              <a:t> </a:t>
            </a:r>
            <a:r>
              <a:rPr lang="de-DE" baseline="0" dirty="0" err="1" smtClean="0"/>
              <a:t>took</a:t>
            </a:r>
            <a:r>
              <a:rPr lang="de-DE" baseline="0" dirty="0" smtClean="0"/>
              <a:t> 7 </a:t>
            </a:r>
            <a:r>
              <a:rPr lang="de-DE" baseline="0" dirty="0" err="1" smtClean="0"/>
              <a:t>minutes</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maximum</a:t>
            </a:r>
            <a:r>
              <a:rPr lang="de-DE" baseline="0" dirty="0" smtClean="0"/>
              <a:t> </a:t>
            </a:r>
            <a:r>
              <a:rPr lang="de-DE" baseline="0" dirty="0" err="1" smtClean="0"/>
              <a:t>duration</a:t>
            </a:r>
            <a:r>
              <a:rPr lang="de-DE" baseline="0" dirty="0" smtClean="0"/>
              <a:t> - </a:t>
            </a:r>
            <a:r>
              <a:rPr lang="de-DE" baseline="0" dirty="0" err="1" smtClean="0"/>
              <a:t>at</a:t>
            </a:r>
            <a:r>
              <a:rPr lang="de-DE" baseline="0" dirty="0" smtClean="0"/>
              <a:t> </a:t>
            </a:r>
            <a:r>
              <a:rPr lang="de-DE" baseline="0" dirty="0" err="1" smtClean="0"/>
              <a:t>which</a:t>
            </a:r>
            <a:r>
              <a:rPr lang="de-DE" baseline="0" dirty="0" smtClean="0"/>
              <a:t> </a:t>
            </a:r>
            <a:r>
              <a:rPr lang="de-DE" baseline="0" dirty="0" err="1" smtClean="0"/>
              <a:t>we</a:t>
            </a:r>
            <a:r>
              <a:rPr lang="de-DE" baseline="0" dirty="0" smtClean="0"/>
              <a:t> </a:t>
            </a:r>
            <a:r>
              <a:rPr lang="de-DE" baseline="0" dirty="0" err="1" smtClean="0"/>
              <a:t>aborted</a:t>
            </a:r>
            <a:r>
              <a:rPr lang="de-DE" baseline="0" dirty="0" smtClean="0"/>
              <a:t> </a:t>
            </a:r>
            <a:r>
              <a:rPr lang="de-DE" baseline="0" dirty="0" err="1" smtClean="0"/>
              <a:t>the</a:t>
            </a:r>
            <a:r>
              <a:rPr lang="de-DE" baseline="0" dirty="0" smtClean="0"/>
              <a:t> </a:t>
            </a:r>
            <a:r>
              <a:rPr lang="de-DE" baseline="0" dirty="0" err="1" smtClean="0"/>
              <a:t>game</a:t>
            </a:r>
            <a:r>
              <a:rPr lang="de-DE" baseline="0" dirty="0" smtClean="0"/>
              <a:t> - was 45 </a:t>
            </a:r>
            <a:r>
              <a:rPr lang="de-DE" baseline="0" dirty="0" err="1" smtClean="0"/>
              <a:t>minutes</a:t>
            </a:r>
            <a:r>
              <a:rPr lang="de-DE" baseline="0" dirty="0" smtClean="0"/>
              <a:t>.</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20</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here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you</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see</a:t>
            </a:r>
            <a:r>
              <a:rPr lang="de-DE" sz="1200" kern="1200" dirty="0" smtClean="0">
                <a:solidFill>
                  <a:schemeClr val="tx1"/>
                </a:solidFill>
                <a:effectLst/>
                <a:latin typeface="+mn-lt"/>
                <a:ea typeface="+mn-ea"/>
                <a:cs typeface="+mn-cs"/>
              </a:rPr>
              <a:t> a </a:t>
            </a:r>
            <a:r>
              <a:rPr lang="de-DE" sz="1200" kern="1200" dirty="0" err="1" smtClean="0">
                <a:solidFill>
                  <a:schemeClr val="tx1"/>
                </a:solidFill>
                <a:effectLst/>
                <a:latin typeface="+mn-lt"/>
                <a:ea typeface="+mn-ea"/>
                <a:cs typeface="+mn-cs"/>
              </a:rPr>
              <a:t>visualization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whole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round</a:t>
            </a:r>
            <a:r>
              <a:rPr lang="de-DE" sz="1200" kern="1200" dirty="0" smtClean="0">
                <a:solidFill>
                  <a:schemeClr val="tx1"/>
                </a:solidFill>
                <a:effectLst/>
                <a:latin typeface="+mn-lt"/>
                <a:ea typeface="+mn-ea"/>
                <a:cs typeface="+mn-cs"/>
              </a:rPr>
              <a:t> I</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showed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you</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video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clips</a:t>
            </a:r>
            <a:r>
              <a:rPr lang="de-DE" sz="1200" kern="1200" baseline="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baseline="0" dirty="0" err="1" smtClean="0">
                <a:solidFill>
                  <a:schemeClr val="tx1"/>
                </a:solidFill>
                <a:effectLst/>
                <a:latin typeface="+mn-lt"/>
                <a:ea typeface="+mn-ea"/>
                <a:cs typeface="+mn-cs"/>
              </a:rPr>
              <a:t>It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contains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information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from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plotted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against</a:t>
            </a:r>
            <a:r>
              <a:rPr lang="de-DE" sz="1200" kern="1200" baseline="0" dirty="0" smtClean="0">
                <a:solidFill>
                  <a:schemeClr val="tx1"/>
                </a:solidFill>
                <a:effectLst/>
                <a:latin typeface="+mn-lt"/>
                <a:ea typeface="+mn-ea"/>
                <a:cs typeface="+mn-cs"/>
              </a:rPr>
              <a:t> time.</a:t>
            </a: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effectLst/>
                <a:latin typeface="+mn-lt"/>
                <a:ea typeface="+mn-ea"/>
                <a:cs typeface="+mn-cs"/>
              </a:rPr>
              <a:t>on top </a:t>
            </a:r>
            <a:r>
              <a:rPr lang="de-DE" sz="1200" kern="1200" dirty="0" err="1" smtClean="0">
                <a:solidFill>
                  <a:schemeClr val="tx1"/>
                </a:solidFill>
                <a:effectLst/>
                <a:latin typeface="+mn-lt"/>
                <a:ea typeface="+mn-ea"/>
                <a:cs typeface="+mn-cs"/>
              </a:rPr>
              <a:t>you</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see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architect‘s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button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presses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their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intended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meanings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below</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you</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see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thought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these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meant</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see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that</a:t>
            </a:r>
            <a:r>
              <a:rPr lang="de-DE" sz="1200" kern="1200" dirty="0" smtClean="0">
                <a:solidFill>
                  <a:schemeClr val="tx1"/>
                </a:solidFill>
                <a:effectLst/>
                <a:latin typeface="+mn-lt"/>
                <a:ea typeface="+mn-ea"/>
                <a:cs typeface="+mn-cs"/>
              </a:rPr>
              <a:t> in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first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four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minutes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pushing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many</a:t>
            </a:r>
            <a:r>
              <a:rPr lang="de-DE" sz="1200" kern="1200" baseline="0" dirty="0" smtClean="0">
                <a:solidFill>
                  <a:schemeClr val="tx1"/>
                </a:solidFill>
                <a:effectLst/>
                <a:latin typeface="+mn-lt"/>
                <a:ea typeface="+mn-ea"/>
                <a:cs typeface="+mn-cs"/>
              </a:rPr>
              <a:t> different </a:t>
            </a:r>
            <a:r>
              <a:rPr lang="de-DE" sz="1200" kern="1200" baseline="0" dirty="0" err="1" smtClean="0">
                <a:solidFill>
                  <a:schemeClr val="tx1"/>
                </a:solidFill>
                <a:effectLst/>
                <a:latin typeface="+mn-lt"/>
                <a:ea typeface="+mn-ea"/>
                <a:cs typeface="+mn-cs"/>
              </a:rPr>
              <a:t>buttons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with</a:t>
            </a:r>
            <a:r>
              <a:rPr lang="de-DE" sz="1200" kern="1200" baseline="0" dirty="0" smtClean="0">
                <a:solidFill>
                  <a:schemeClr val="tx1"/>
                </a:solidFill>
                <a:effectLst/>
                <a:latin typeface="+mn-lt"/>
                <a:ea typeface="+mn-ea"/>
                <a:cs typeface="+mn-cs"/>
              </a:rPr>
              <a:t> different </a:t>
            </a:r>
            <a:r>
              <a:rPr lang="de-DE" sz="1200" kern="1200" baseline="0" dirty="0" err="1" smtClean="0">
                <a:solidFill>
                  <a:schemeClr val="tx1"/>
                </a:solidFill>
                <a:effectLst/>
                <a:latin typeface="+mn-lt"/>
                <a:ea typeface="+mn-ea"/>
                <a:cs typeface="+mn-cs"/>
              </a:rPr>
              <a:t>meanings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which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are</a:t>
            </a:r>
            <a:r>
              <a:rPr lang="de-DE" sz="1200" kern="1200" baseline="0" dirty="0" smtClean="0">
                <a:solidFill>
                  <a:schemeClr val="tx1"/>
                </a:solidFill>
                <a:effectLst/>
                <a:latin typeface="+mn-lt"/>
                <a:ea typeface="+mn-ea"/>
                <a:cs typeface="+mn-cs"/>
              </a:rPr>
              <a:t> not </a:t>
            </a:r>
            <a:r>
              <a:rPr lang="de-DE" sz="1200" kern="1200" baseline="0" dirty="0" err="1" smtClean="0">
                <a:solidFill>
                  <a:schemeClr val="tx1"/>
                </a:solidFill>
                <a:effectLst/>
                <a:latin typeface="+mn-lt"/>
                <a:ea typeface="+mn-ea"/>
                <a:cs typeface="+mn-cs"/>
              </a:rPr>
              <a:t>aligned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with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interpretation</a:t>
            </a:r>
            <a:r>
              <a:rPr lang="de-DE" sz="1200" kern="1200" baseline="0" dirty="0" smtClean="0">
                <a:solidFill>
                  <a:schemeClr val="tx1"/>
                </a:solidFill>
                <a:effectLst/>
                <a:latin typeface="+mn-lt"/>
                <a:ea typeface="+mn-ea"/>
                <a:cs typeface="+mn-cs"/>
              </a:rPr>
              <a:t>. Button 4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example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means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under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baseline="0" dirty="0" smtClean="0">
                <a:solidFill>
                  <a:schemeClr val="tx1"/>
                </a:solidFill>
                <a:effectLst/>
                <a:latin typeface="+mn-lt"/>
                <a:ea typeface="+mn-ea"/>
                <a:cs typeface="+mn-cs"/>
              </a:rPr>
              <a:t>But </a:t>
            </a:r>
            <a:r>
              <a:rPr lang="de-DE" sz="1200" kern="1200" baseline="0" dirty="0" err="1" smtClean="0">
                <a:solidFill>
                  <a:schemeClr val="tx1"/>
                </a:solidFill>
                <a:effectLst/>
                <a:latin typeface="+mn-lt"/>
                <a:ea typeface="+mn-ea"/>
                <a:cs typeface="+mn-cs"/>
              </a:rPr>
              <a:t>this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not </a:t>
            </a:r>
            <a:r>
              <a:rPr lang="de-DE" sz="1200" kern="1200" baseline="0" dirty="0" err="1" smtClean="0">
                <a:solidFill>
                  <a:schemeClr val="tx1"/>
                </a:solidFill>
                <a:effectLst/>
                <a:latin typeface="+mn-lt"/>
                <a:ea typeface="+mn-ea"/>
                <a:cs typeface="+mn-cs"/>
              </a:rPr>
              <a:t>what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understands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her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symbol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appearing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with</a:t>
            </a:r>
            <a:r>
              <a:rPr lang="de-DE" sz="1200" kern="1200" baseline="0" dirty="0" smtClean="0">
                <a:solidFill>
                  <a:schemeClr val="tx1"/>
                </a:solidFill>
                <a:effectLst/>
                <a:latin typeface="+mn-lt"/>
                <a:ea typeface="+mn-ea"/>
                <a:cs typeface="+mn-cs"/>
              </a:rPr>
              <a:t> Button 4 </a:t>
            </a:r>
            <a:r>
              <a:rPr lang="de-DE" sz="1200" kern="1200" baseline="0" dirty="0" err="1" smtClean="0">
                <a:solidFill>
                  <a:schemeClr val="tx1"/>
                </a:solidFill>
                <a:effectLst/>
                <a:latin typeface="+mn-lt"/>
                <a:ea typeface="+mn-ea"/>
                <a:cs typeface="+mn-cs"/>
              </a:rPr>
              <a:t>refers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color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yellow</a:t>
            </a:r>
            <a:r>
              <a:rPr lang="de-DE" sz="1200" kern="1200" baseline="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baseline="0" dirty="0" smtClean="0">
                <a:solidFill>
                  <a:schemeClr val="tx1"/>
                </a:solidFill>
                <a:effectLst/>
                <a:latin typeface="+mn-lt"/>
                <a:ea typeface="+mn-ea"/>
                <a:cs typeface="+mn-cs"/>
              </a:rPr>
              <a:t>The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seems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notice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something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going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wrong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four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minutes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pushes</a:t>
            </a:r>
            <a:r>
              <a:rPr lang="de-DE" sz="1200" kern="1200" baseline="0" dirty="0" smtClean="0">
                <a:solidFill>
                  <a:schemeClr val="tx1"/>
                </a:solidFill>
                <a:effectLst/>
                <a:latin typeface="+mn-lt"/>
                <a:ea typeface="+mn-ea"/>
                <a:cs typeface="+mn-cs"/>
              </a:rPr>
              <a:t> all </a:t>
            </a:r>
            <a:r>
              <a:rPr lang="de-DE" sz="1200" kern="1200" baseline="0" dirty="0" err="1" smtClean="0">
                <a:solidFill>
                  <a:schemeClr val="tx1"/>
                </a:solidFill>
                <a:effectLst/>
                <a:latin typeface="+mn-lt"/>
                <a:ea typeface="+mn-ea"/>
                <a:cs typeface="+mn-cs"/>
              </a:rPr>
              <a:t>buttons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signal</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reset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communication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from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point</a:t>
            </a:r>
            <a:r>
              <a:rPr lang="de-DE" sz="1200" kern="1200" baseline="0" dirty="0" smtClean="0">
                <a:solidFill>
                  <a:schemeClr val="tx1"/>
                </a:solidFill>
                <a:effectLst/>
                <a:latin typeface="+mn-lt"/>
                <a:ea typeface="+mn-ea"/>
                <a:cs typeface="+mn-cs"/>
              </a:rPr>
              <a:t> on, He </a:t>
            </a:r>
            <a:r>
              <a:rPr lang="de-DE" sz="1200" kern="1200" baseline="0" dirty="0" err="1" smtClean="0">
                <a:solidFill>
                  <a:schemeClr val="tx1"/>
                </a:solidFill>
                <a:effectLst/>
                <a:latin typeface="+mn-lt"/>
                <a:ea typeface="+mn-ea"/>
                <a:cs typeface="+mn-cs"/>
              </a:rPr>
              <a:t>uses</a:t>
            </a:r>
            <a:r>
              <a:rPr lang="de-DE" sz="1200" kern="1200" baseline="0" dirty="0" smtClean="0">
                <a:solidFill>
                  <a:schemeClr val="tx1"/>
                </a:solidFill>
                <a:effectLst/>
                <a:latin typeface="+mn-lt"/>
                <a:ea typeface="+mn-ea"/>
                <a:cs typeface="+mn-cs"/>
              </a:rPr>
              <a:t> a simple </a:t>
            </a:r>
            <a:r>
              <a:rPr lang="de-DE" sz="1200" kern="1200" baseline="0" dirty="0" err="1" smtClean="0">
                <a:solidFill>
                  <a:schemeClr val="tx1"/>
                </a:solidFill>
                <a:effectLst/>
                <a:latin typeface="+mn-lt"/>
                <a:ea typeface="+mn-ea"/>
                <a:cs typeface="+mn-cs"/>
              </a:rPr>
              <a:t>yes</a:t>
            </a:r>
            <a:r>
              <a:rPr lang="de-DE" sz="1200" kern="1200" baseline="0" dirty="0" smtClean="0">
                <a:solidFill>
                  <a:schemeClr val="tx1"/>
                </a:solidFill>
                <a:effectLst/>
                <a:latin typeface="+mn-lt"/>
                <a:ea typeface="+mn-ea"/>
                <a:cs typeface="+mn-cs"/>
              </a:rPr>
              <a:t>/</a:t>
            </a:r>
            <a:r>
              <a:rPr lang="de-DE" sz="1200" kern="1200" baseline="0" dirty="0" err="1" smtClean="0">
                <a:solidFill>
                  <a:schemeClr val="tx1"/>
                </a:solidFill>
                <a:effectLst/>
                <a:latin typeface="+mn-lt"/>
                <a:ea typeface="+mn-ea"/>
                <a:cs typeface="+mn-cs"/>
              </a:rPr>
              <a:t>no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strategy</a:t>
            </a:r>
            <a:r>
              <a:rPr lang="de-DE" sz="1200" kern="1200" baseline="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effectLst/>
                <a:latin typeface="+mn-lt"/>
                <a:ea typeface="+mn-ea"/>
                <a:cs typeface="+mn-cs"/>
              </a:rPr>
              <a:t>on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builder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side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reset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followed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by</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long</a:t>
            </a:r>
            <a:r>
              <a:rPr lang="de-DE" sz="1200" kern="1200" baseline="0" dirty="0" smtClean="0">
                <a:solidFill>
                  <a:schemeClr val="tx1"/>
                </a:solidFill>
                <a:effectLst/>
                <a:latin typeface="+mn-lt"/>
                <a:ea typeface="+mn-ea"/>
                <a:cs typeface="+mn-cs"/>
              </a:rPr>
              <a:t> pause in </a:t>
            </a:r>
            <a:r>
              <a:rPr lang="de-DE" sz="1200" kern="1200" baseline="0" dirty="0" err="1" smtClean="0">
                <a:solidFill>
                  <a:schemeClr val="tx1"/>
                </a:solidFill>
                <a:effectLst/>
                <a:latin typeface="+mn-lt"/>
                <a:ea typeface="+mn-ea"/>
                <a:cs typeface="+mn-cs"/>
              </a:rPr>
              <a:t>actions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which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actually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hints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at</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direct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confusion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you</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can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see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here</a:t>
            </a:r>
            <a:r>
              <a:rPr lang="de-DE" sz="1200" kern="1200" baseline="0" dirty="0" smtClean="0">
                <a:solidFill>
                  <a:schemeClr val="tx1"/>
                </a:solidFill>
                <a:effectLst/>
                <a:latin typeface="+mn-lt"/>
                <a:ea typeface="+mn-ea"/>
                <a:cs typeface="+mn-cs"/>
              </a:rPr>
              <a:t> on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bottom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where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have</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progress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graph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showing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how</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many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correct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incorrect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blocks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connections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between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blocks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are</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workspace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correct</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gray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green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incorrect</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red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black</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it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only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at</a:t>
            </a:r>
            <a:r>
              <a:rPr lang="de-DE" sz="1200" kern="1200" dirty="0" smtClean="0">
                <a:solidFill>
                  <a:schemeClr val="tx1"/>
                </a:solidFill>
                <a:effectLst/>
                <a:latin typeface="+mn-lt"/>
                <a:ea typeface="+mn-ea"/>
                <a:cs typeface="+mn-cs"/>
              </a:rPr>
              <a:t> 12 </a:t>
            </a:r>
            <a:r>
              <a:rPr lang="de-DE" sz="1200" kern="1200" dirty="0" err="1" smtClean="0">
                <a:solidFill>
                  <a:schemeClr val="tx1"/>
                </a:solidFill>
                <a:effectLst/>
                <a:latin typeface="+mn-lt"/>
                <a:ea typeface="+mn-ea"/>
                <a:cs typeface="+mn-cs"/>
              </a:rPr>
              <a:t>minutes</a:t>
            </a:r>
            <a:r>
              <a:rPr lang="de-DE" sz="1200" kern="120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observe</a:t>
            </a:r>
            <a:r>
              <a:rPr lang="de-DE" sz="1200" kern="1200" dirty="0" smtClean="0">
                <a:solidFill>
                  <a:schemeClr val="tx1"/>
                </a:solidFill>
                <a:effectLst/>
                <a:latin typeface="+mn-lt"/>
                <a:ea typeface="+mn-ea"/>
                <a:cs typeface="+mn-cs"/>
              </a:rPr>
              <a:t> a </a:t>
            </a:r>
            <a:r>
              <a:rPr lang="de-DE" sz="1200" kern="1200" dirty="0" err="1" smtClean="0">
                <a:solidFill>
                  <a:schemeClr val="tx1"/>
                </a:solidFill>
                <a:effectLst/>
                <a:latin typeface="+mn-lt"/>
                <a:ea typeface="+mn-ea"/>
                <a:cs typeface="+mn-cs"/>
              </a:rPr>
              <a:t>phase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confusion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negotiation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beginning</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interactions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after </a:t>
            </a:r>
            <a:r>
              <a:rPr lang="de-DE" sz="1200" kern="1200" dirty="0" err="1" smtClean="0">
                <a:solidFill>
                  <a:schemeClr val="tx1"/>
                </a:solidFill>
                <a:effectLst/>
                <a:latin typeface="+mn-lt"/>
                <a:ea typeface="+mn-ea"/>
                <a:cs typeface="+mn-cs"/>
              </a:rPr>
              <a:t>that</a:t>
            </a:r>
            <a:r>
              <a:rPr lang="de-DE" sz="1200" kern="1200" dirty="0" smtClean="0">
                <a:solidFill>
                  <a:schemeClr val="tx1"/>
                </a:solidFill>
                <a:effectLst/>
                <a:latin typeface="+mn-lt"/>
                <a:ea typeface="+mn-ea"/>
                <a:cs typeface="+mn-cs"/>
              </a:rPr>
              <a:t> a </a:t>
            </a:r>
            <a:r>
              <a:rPr lang="de-DE" sz="1200" b="1" kern="1200" dirty="0" err="1" smtClean="0">
                <a:solidFill>
                  <a:schemeClr val="tx1"/>
                </a:solidFill>
                <a:effectLst/>
                <a:latin typeface="+mn-lt"/>
                <a:ea typeface="+mn-ea"/>
                <a:cs typeface="+mn-cs"/>
              </a:rPr>
              <a:t>completion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phase</a:t>
            </a:r>
            <a:r>
              <a:rPr lang="de-DE" sz="1200" kern="1200" dirty="0" smtClean="0">
                <a:solidFill>
                  <a:schemeClr val="tx1"/>
                </a:solidFill>
                <a:effectLst/>
                <a:latin typeface="+mn-lt"/>
                <a:ea typeface="+mn-ea"/>
                <a:cs typeface="+mn-cs"/>
              </a:rPr>
              <a:t> in </a:t>
            </a:r>
            <a:r>
              <a:rPr lang="de-DE" sz="1200" kern="1200" dirty="0" err="1" smtClean="0">
                <a:solidFill>
                  <a:schemeClr val="tx1"/>
                </a:solidFill>
                <a:effectLst/>
                <a:latin typeface="+mn-lt"/>
                <a:ea typeface="+mn-ea"/>
                <a:cs typeface="+mn-cs"/>
              </a:rPr>
              <a:t>which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meanings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have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constituted</a:t>
            </a:r>
            <a:r>
              <a:rPr lang="de-DE" sz="1200" kern="1200" dirty="0" smtClean="0">
                <a:solidFill>
                  <a:schemeClr val="tx1"/>
                </a:solidFill>
                <a:effectLst/>
                <a:latin typeface="+mn-lt"/>
                <a:ea typeface="+mn-ea"/>
                <a:cs typeface="+mn-cs"/>
              </a:rPr>
              <a:t>. </a:t>
            </a:r>
          </a:p>
          <a:p>
            <a:endParaRPr lang="de-DE" sz="1200" kern="1200" dirty="0" smtClean="0">
              <a:solidFill>
                <a:schemeClr val="tx1"/>
              </a:solidFill>
              <a:effectLst/>
              <a:latin typeface="+mn-lt"/>
              <a:ea typeface="+mn-ea"/>
              <a:cs typeface="+mn-cs"/>
            </a:endParaRPr>
          </a:p>
          <a:p>
            <a:endParaRPr lang="de-DE" sz="1200" kern="1200" dirty="0" smtClean="0">
              <a:solidFill>
                <a:schemeClr val="tx1"/>
              </a:solidFill>
              <a:effectLst/>
              <a:latin typeface="+mn-lt"/>
              <a:ea typeface="+mn-ea"/>
              <a:cs typeface="+mn-cs"/>
            </a:endParaRPr>
          </a:p>
          <a:p>
            <a:endParaRPr lang="de-DE" sz="1200" kern="1200" dirty="0" smtClean="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21</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baseline="0" dirty="0" smtClean="0">
                <a:solidFill>
                  <a:srgbClr val="606060"/>
                </a:solidFill>
                <a:ea typeface="ＭＳ Ｐゴシック" charset="0"/>
                <a:cs typeface="ヒラギノ角ゴ ProN W3" charset="0"/>
                <a:sym typeface="Helvetica Neue" charset="0"/>
              </a:rPr>
              <a:t>for all 17 rounds, we </a:t>
            </a:r>
            <a:r>
              <a:rPr lang="en-US" sz="1200" dirty="0" smtClean="0">
                <a:solidFill>
                  <a:srgbClr val="606060"/>
                </a:solidFill>
                <a:ea typeface="ＭＳ Ｐゴシック" charset="0"/>
                <a:cs typeface="ヒラギノ角ゴ ProN W3" charset="0"/>
                <a:sym typeface="Helvetica Neue" charset="0"/>
              </a:rPr>
              <a:t>looked at</a:t>
            </a:r>
            <a:r>
              <a:rPr lang="en-US" sz="1200" baseline="0" dirty="0" smtClean="0">
                <a:solidFill>
                  <a:srgbClr val="606060"/>
                </a:solidFill>
                <a:ea typeface="ＭＳ Ｐゴシック" charset="0"/>
                <a:cs typeface="ヒラギノ角ゴ ProN W3" charset="0"/>
                <a:sym typeface="Helvetica Neue" charset="0"/>
              </a:rPr>
              <a:t> the types of meanings participants attributed to buttons and symbols</a:t>
            </a:r>
          </a:p>
          <a:p>
            <a:pPr indent="-457200" defTabSz="540045" fontAlgn="base">
              <a:buClr>
                <a:srgbClr val="606060"/>
              </a:buClr>
              <a:buSzPct val="100000"/>
            </a:pPr>
            <a:endParaRPr lang="en-US" sz="1200" baseline="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baseline="0" dirty="0" smtClean="0">
                <a:solidFill>
                  <a:srgbClr val="606060"/>
                </a:solidFill>
                <a:ea typeface="ＭＳ Ｐゴシック" charset="0"/>
                <a:cs typeface="ヒラギノ角ゴ ProN W3" charset="0"/>
                <a:sym typeface="Helvetica Neue" charset="0"/>
              </a:rPr>
              <a:t>All participants considered positive and negative feedback.</a:t>
            </a:r>
          </a:p>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Also </a:t>
            </a:r>
            <a:r>
              <a:rPr lang="en-US" sz="1200" baseline="0" dirty="0" smtClean="0">
                <a:solidFill>
                  <a:srgbClr val="606060"/>
                </a:solidFill>
                <a:ea typeface="ＭＳ Ｐゴシック" charset="0"/>
                <a:cs typeface="ヒラギノ角ゴ ProN W3" charset="0"/>
                <a:sym typeface="Helvetica Neue" charset="0"/>
              </a:rPr>
              <a:t>the end signal was often used.</a:t>
            </a:r>
          </a:p>
          <a:p>
            <a:pPr indent="-457200" defTabSz="540045" fontAlgn="base">
              <a:buClr>
                <a:srgbClr val="606060"/>
              </a:buClr>
              <a:buSzPct val="100000"/>
            </a:pPr>
            <a:r>
              <a:rPr lang="en-US" sz="1200" baseline="0" dirty="0" smtClean="0">
                <a:solidFill>
                  <a:srgbClr val="606060"/>
                </a:solidFill>
                <a:ea typeface="ＭＳ Ｐゴシック" charset="0"/>
                <a:cs typeface="ヒラギノ角ゴ ProN W3" charset="0"/>
                <a:sym typeface="Helvetica Neue" charset="0"/>
              </a:rPr>
              <a:t>We also find a reset signal, guidance signals (which are instructions on what to do, such as change, invert, continue...), references to color or size of blocks, location signals such as right left above, under or signals referring to a certain group of blocks</a:t>
            </a:r>
            <a:endParaRPr lang="en-US" sz="1200" dirty="0" smtClean="0">
              <a:solidFill>
                <a:srgbClr val="606060"/>
              </a:solidFill>
              <a:ea typeface="ＭＳ Ｐゴシック" charset="0"/>
              <a:cs typeface="ヒラギノ角ゴ ProN W3" charset="0"/>
              <a:sym typeface="Helvetica Neue" charset="0"/>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22</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Then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wanted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know</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about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amount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shared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understanding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between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players</a:t>
            </a:r>
            <a:r>
              <a:rPr lang="de-DE" sz="1200" kern="1200" baseline="0" dirty="0" smtClean="0">
                <a:solidFill>
                  <a:schemeClr val="tx1"/>
                </a:solidFill>
                <a:effectLst/>
                <a:latin typeface="+mn-lt"/>
                <a:ea typeface="+mn-ea"/>
                <a:cs typeface="+mn-cs"/>
              </a:rPr>
              <a:t> in a </a:t>
            </a:r>
            <a:r>
              <a:rPr lang="de-DE" sz="1200" kern="1200" baseline="0" dirty="0" err="1" smtClean="0">
                <a:solidFill>
                  <a:schemeClr val="tx1"/>
                </a:solidFill>
                <a:effectLst/>
                <a:latin typeface="+mn-lt"/>
                <a:ea typeface="+mn-ea"/>
                <a:cs typeface="+mn-cs"/>
              </a:rPr>
              <a:t>round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it</a:t>
            </a:r>
            <a:r>
              <a:rPr lang="de-DE" sz="1200" kern="1200" baseline="0" dirty="0" smtClean="0">
                <a:solidFill>
                  <a:schemeClr val="tx1"/>
                </a:solidFill>
                <a:effectLst/>
                <a:latin typeface="+mn-lt"/>
                <a:ea typeface="+mn-ea"/>
                <a:cs typeface="+mn-cs"/>
              </a:rPr>
              <a:t> was </a:t>
            </a:r>
            <a:r>
              <a:rPr lang="de-DE" sz="1200" kern="1200" baseline="0" dirty="0" err="1" smtClean="0">
                <a:solidFill>
                  <a:schemeClr val="tx1"/>
                </a:solidFill>
                <a:effectLst/>
                <a:latin typeface="+mn-lt"/>
                <a:ea typeface="+mn-ea"/>
                <a:cs typeface="+mn-cs"/>
              </a:rPr>
              <a:t>more</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successful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than</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unsuccessful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rounds</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successful</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rounds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average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number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understood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that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those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where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agree</a:t>
            </a:r>
            <a:r>
              <a:rPr lang="de-DE" sz="1200" kern="1200" baseline="0" dirty="0" smtClean="0">
                <a:solidFill>
                  <a:schemeClr val="tx1"/>
                </a:solidFill>
                <a:effectLst/>
                <a:latin typeface="+mn-lt"/>
                <a:ea typeface="+mn-ea"/>
                <a:cs typeface="+mn-cs"/>
              </a:rPr>
              <a:t> on a </a:t>
            </a:r>
            <a:r>
              <a:rPr lang="de-DE" sz="1200" kern="1200" baseline="0" dirty="0" err="1" smtClean="0">
                <a:solidFill>
                  <a:schemeClr val="tx1"/>
                </a:solidFill>
                <a:effectLst/>
                <a:latin typeface="+mn-lt"/>
                <a:ea typeface="+mn-ea"/>
                <a:cs typeface="+mn-cs"/>
              </a:rPr>
              <a:t>common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meaning</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3.6, </a:t>
            </a:r>
            <a:r>
              <a:rPr lang="de-DE" sz="1200" kern="1200" dirty="0" err="1" smtClean="0">
                <a:solidFill>
                  <a:schemeClr val="tx1"/>
                </a:solidFill>
                <a:effectLst/>
                <a:latin typeface="+mn-lt"/>
                <a:ea typeface="+mn-ea"/>
                <a:cs typeface="+mn-cs"/>
              </a:rPr>
              <a:t>Interestingly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failed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rounds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number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drops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1.3, </a:t>
            </a:r>
            <a:r>
              <a:rPr lang="de-DE" sz="1200" kern="1200" dirty="0" err="1" smtClean="0">
                <a:solidFill>
                  <a:schemeClr val="tx1"/>
                </a:solidFill>
                <a:effectLst/>
                <a:latin typeface="+mn-lt"/>
                <a:ea typeface="+mn-ea"/>
                <a:cs typeface="+mn-cs"/>
              </a:rPr>
              <a:t>with</a:t>
            </a:r>
            <a:r>
              <a:rPr lang="de-DE" sz="1200" kern="1200" dirty="0" smtClean="0">
                <a:solidFill>
                  <a:schemeClr val="tx1"/>
                </a:solidFill>
                <a:effectLst/>
                <a:latin typeface="+mn-lt"/>
                <a:ea typeface="+mn-ea"/>
                <a:cs typeface="+mn-cs"/>
              </a:rPr>
              <a:t> a larger </a:t>
            </a:r>
            <a:r>
              <a:rPr lang="de-DE" sz="1200" kern="1200" dirty="0" err="1" smtClean="0">
                <a:solidFill>
                  <a:schemeClr val="tx1"/>
                </a:solidFill>
                <a:effectLst/>
                <a:latin typeface="+mn-lt"/>
                <a:ea typeface="+mn-ea"/>
                <a:cs typeface="+mn-cs"/>
              </a:rPr>
              <a:t>amount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which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reported</a:t>
            </a:r>
            <a:r>
              <a:rPr lang="de-DE" sz="1200" kern="1200" dirty="0" smtClean="0">
                <a:solidFill>
                  <a:schemeClr val="tx1"/>
                </a:solidFill>
                <a:effectLst/>
                <a:latin typeface="+mn-lt"/>
                <a:ea typeface="+mn-ea"/>
                <a:cs typeface="+mn-cs"/>
              </a:rPr>
              <a:t> different </a:t>
            </a:r>
            <a:r>
              <a:rPr lang="de-DE" sz="1200" kern="1200" dirty="0" err="1" smtClean="0">
                <a:solidFill>
                  <a:schemeClr val="tx1"/>
                </a:solidFill>
                <a:effectLst/>
                <a:latin typeface="+mn-lt"/>
                <a:ea typeface="+mn-ea"/>
                <a:cs typeface="+mn-cs"/>
              </a:rPr>
              <a:t>meanings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misinterpreted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which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architect</a:t>
            </a:r>
            <a:r>
              <a:rPr lang="de-DE" sz="1200" kern="1200" dirty="0" smtClean="0">
                <a:solidFill>
                  <a:schemeClr val="tx1"/>
                </a:solidFill>
                <a:effectLst/>
                <a:latin typeface="+mn-lt"/>
                <a:ea typeface="+mn-ea"/>
                <a:cs typeface="+mn-cs"/>
              </a:rPr>
              <a:t> but not </a:t>
            </a:r>
            <a:r>
              <a:rPr lang="de-DE" sz="1200" kern="120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mentioned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ignored</a:t>
            </a:r>
            <a:r>
              <a:rPr lang="de-DE" sz="1200" kern="1200" dirty="0" smtClean="0">
                <a:solidFill>
                  <a:schemeClr val="tx1"/>
                </a:solidFill>
                <a:effectLst/>
                <a:latin typeface="+mn-lt"/>
                <a:ea typeface="+mn-ea"/>
                <a:cs typeface="+mn-cs"/>
              </a:rPr>
              <a:t>).</a:t>
            </a:r>
            <a:endParaRPr lang="de-DE"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23</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Next </a:t>
            </a:r>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were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interested</a:t>
            </a:r>
            <a:r>
              <a:rPr lang="de-DE" sz="1200" kern="1200" dirty="0" smtClean="0">
                <a:solidFill>
                  <a:schemeClr val="tx1"/>
                </a:solidFill>
                <a:effectLst/>
                <a:latin typeface="+mn-lt"/>
                <a:ea typeface="+mn-ea"/>
                <a:cs typeface="+mn-cs"/>
              </a:rPr>
              <a:t> in</a:t>
            </a:r>
            <a:r>
              <a:rPr lang="de-DE" sz="1200" kern="1200" baseline="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what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meanings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exactly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most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pairs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agreed</a:t>
            </a:r>
            <a:r>
              <a:rPr lang="de-DE" sz="1200" kern="1200" baseline="0" dirty="0" smtClean="0">
                <a:solidFill>
                  <a:schemeClr val="tx1"/>
                </a:solidFill>
                <a:effectLst/>
                <a:latin typeface="+mn-lt"/>
                <a:ea typeface="+mn-ea"/>
                <a:cs typeface="+mn-cs"/>
              </a:rPr>
              <a:t> on.</a:t>
            </a:r>
            <a:endParaRPr lang="de-DE" sz="1200" kern="1200" dirty="0" smtClean="0">
              <a:solidFill>
                <a:schemeClr val="tx1"/>
              </a:solidFill>
              <a:effectLst/>
              <a:latin typeface="+mn-lt"/>
              <a:ea typeface="+mn-ea"/>
              <a:cs typeface="+mn-cs"/>
            </a:endParaRPr>
          </a:p>
          <a:p>
            <a:r>
              <a:rPr lang="de-DE" sz="1200" i="1" kern="1200" dirty="0" smtClean="0">
                <a:solidFill>
                  <a:schemeClr val="tx1"/>
                </a:solidFill>
                <a:effectLst/>
                <a:latin typeface="+mn-lt"/>
                <a:ea typeface="+mn-ea"/>
                <a:cs typeface="+mn-cs"/>
              </a:rPr>
              <a:t>These </a:t>
            </a:r>
            <a:r>
              <a:rPr lang="de-DE" sz="1200" i="1" kern="1200" dirty="0" err="1" smtClean="0">
                <a:solidFill>
                  <a:schemeClr val="tx1"/>
                </a:solidFill>
                <a:effectLst/>
                <a:latin typeface="+mn-lt"/>
                <a:ea typeface="+mn-ea"/>
                <a:cs typeface="+mn-cs"/>
              </a:rPr>
              <a:t>were</a:t>
            </a:r>
            <a:r>
              <a:rPr lang="de-DE" sz="1200" i="1" kern="1200" dirty="0" smtClean="0">
                <a:solidFill>
                  <a:schemeClr val="tx1"/>
                </a:solidFill>
                <a:effectLst/>
                <a:latin typeface="+mn-lt"/>
                <a:ea typeface="+mn-ea"/>
                <a:cs typeface="+mn-cs"/>
              </a:rPr>
              <a:t> Positive </a:t>
            </a:r>
            <a:r>
              <a:rPr lang="de-DE" sz="1200" i="1" kern="1200" dirty="0" err="1" smtClean="0">
                <a:solidFill>
                  <a:schemeClr val="tx1"/>
                </a:solidFill>
                <a:effectLst/>
                <a:latin typeface="+mn-lt"/>
                <a:ea typeface="+mn-ea"/>
                <a:cs typeface="+mn-cs"/>
              </a:rPr>
              <a:t>feedback</a:t>
            </a:r>
            <a:r>
              <a:rPr lang="de-DE" sz="1200" i="1" kern="1200" dirty="0" smtClean="0">
                <a:solidFill>
                  <a:schemeClr val="tx1"/>
                </a:solidFill>
                <a:effectLst/>
                <a:latin typeface="+mn-lt"/>
                <a:ea typeface="+mn-ea"/>
                <a:cs typeface="+mn-cs"/>
              </a:rPr>
              <a:t>, Negative </a:t>
            </a:r>
            <a:r>
              <a:rPr lang="de-DE" sz="1200" i="1" kern="1200" dirty="0" err="1" smtClean="0">
                <a:solidFill>
                  <a:schemeClr val="tx1"/>
                </a:solidFill>
                <a:effectLst/>
                <a:latin typeface="+mn-lt"/>
                <a:ea typeface="+mn-ea"/>
                <a:cs typeface="+mn-cs"/>
              </a:rPr>
              <a:t>feedback</a:t>
            </a:r>
            <a:r>
              <a:rPr lang="de-DE" sz="1200" i="1" kern="1200" dirty="0" smtClean="0">
                <a:solidFill>
                  <a:schemeClr val="tx1"/>
                </a:solidFill>
                <a:effectLst/>
                <a:latin typeface="+mn-lt"/>
                <a:ea typeface="+mn-ea"/>
                <a:cs typeface="+mn-cs"/>
              </a:rPr>
              <a:t>, End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occasionally</a:t>
            </a:r>
            <a:r>
              <a:rPr lang="de-DE" sz="1200" kern="1200" dirty="0" smtClean="0">
                <a:solidFill>
                  <a:schemeClr val="tx1"/>
                </a:solidFill>
                <a:effectLst/>
                <a:latin typeface="+mn-lt"/>
                <a:ea typeface="+mn-ea"/>
                <a:cs typeface="+mn-cs"/>
              </a:rPr>
              <a:t> </a:t>
            </a:r>
            <a:r>
              <a:rPr lang="de-DE" sz="1200" i="1" kern="1200" dirty="0" err="1" smtClean="0">
                <a:solidFill>
                  <a:schemeClr val="tx1"/>
                </a:solidFill>
                <a:effectLst/>
                <a:latin typeface="+mn-lt"/>
                <a:ea typeface="+mn-ea"/>
                <a:cs typeface="+mn-cs"/>
              </a:rPr>
              <a:t>Reset</a:t>
            </a:r>
            <a:r>
              <a:rPr lang="de-DE" sz="1200" i="1"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when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needed</a:t>
            </a:r>
            <a:r>
              <a:rPr lang="de-DE" sz="1200" kern="1200" dirty="0" smtClean="0">
                <a:solidFill>
                  <a:schemeClr val="tx1"/>
                </a:solidFill>
                <a:effectLst/>
                <a:latin typeface="+mn-lt"/>
                <a:ea typeface="+mn-ea"/>
                <a:cs typeface="+mn-cs"/>
              </a:rPr>
              <a:t>.</a:t>
            </a:r>
          </a:p>
          <a:p>
            <a:endParaRPr lang="de-DE" sz="1200" kern="1200" baseline="0" dirty="0" smtClean="0">
              <a:solidFill>
                <a:schemeClr val="tx1"/>
              </a:solidFill>
              <a:effectLst/>
              <a:latin typeface="+mn-lt"/>
              <a:ea typeface="+mn-ea"/>
              <a:cs typeface="+mn-cs"/>
            </a:endParaRP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24</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25</a:t>
            </a:fld>
            <a:endParaRPr lang="de-DE"/>
          </a:p>
        </p:txBody>
      </p:sp>
    </p:spTree>
    <p:extLst>
      <p:ext uri="{BB962C8B-B14F-4D97-AF65-F5344CB8AC3E}">
        <p14:creationId xmlns:p14="http://schemas.microsoft.com/office/powerpoint/2010/main" val="230808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26</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The last </a:t>
            </a:r>
            <a:r>
              <a:rPr lang="de-DE" sz="1200" kern="1200" dirty="0" err="1" smtClean="0">
                <a:solidFill>
                  <a:schemeClr val="tx1"/>
                </a:solidFill>
                <a:effectLst/>
                <a:latin typeface="+mn-lt"/>
                <a:ea typeface="+mn-ea"/>
                <a:cs typeface="+mn-cs"/>
              </a:rPr>
              <a:t>analyses</a:t>
            </a:r>
            <a:r>
              <a:rPr lang="de-DE" sz="1200" kern="1200" dirty="0" smtClean="0">
                <a:solidFill>
                  <a:schemeClr val="tx1"/>
                </a:solidFill>
                <a:effectLst/>
                <a:latin typeface="+mn-lt"/>
                <a:ea typeface="+mn-ea"/>
                <a:cs typeface="+mn-cs"/>
              </a:rPr>
              <a:t> I </a:t>
            </a:r>
            <a:r>
              <a:rPr lang="de-DE" sz="1200" kern="1200" dirty="0" err="1" smtClean="0">
                <a:solidFill>
                  <a:schemeClr val="tx1"/>
                </a:solidFill>
                <a:effectLst/>
                <a:latin typeface="+mn-lt"/>
                <a:ea typeface="+mn-ea"/>
                <a:cs typeface="+mn-cs"/>
              </a:rPr>
              <a:t>presented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focused</a:t>
            </a:r>
            <a:r>
              <a:rPr lang="de-DE" sz="1200" kern="1200" dirty="0" smtClean="0">
                <a:solidFill>
                  <a:schemeClr val="tx1"/>
                </a:solidFill>
                <a:effectLst/>
                <a:latin typeface="+mn-lt"/>
                <a:ea typeface="+mn-ea"/>
                <a:cs typeface="+mn-cs"/>
              </a:rPr>
              <a:t> on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meanings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buttons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symbols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that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on </a:t>
            </a:r>
            <a:r>
              <a:rPr lang="de-DE" sz="1200" kern="120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architect‘s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actions</a:t>
            </a:r>
            <a:r>
              <a:rPr lang="de-DE" sz="1200" kern="1200" dirty="0" smtClean="0">
                <a:solidFill>
                  <a:schemeClr val="tx1"/>
                </a:solidFill>
                <a:effectLst/>
                <a:latin typeface="+mn-lt"/>
                <a:ea typeface="+mn-ea"/>
                <a:cs typeface="+mn-cs"/>
              </a:rPr>
              <a:t>. The </a:t>
            </a:r>
            <a:r>
              <a:rPr lang="de-DE" sz="1200" kern="1200" dirty="0" err="1" smtClean="0">
                <a:solidFill>
                  <a:schemeClr val="tx1"/>
                </a:solidFill>
                <a:effectLst/>
                <a:latin typeface="+mn-lt"/>
                <a:ea typeface="+mn-ea"/>
                <a:cs typeface="+mn-cs"/>
              </a:rPr>
              <a:t>next</a:t>
            </a:r>
            <a:r>
              <a:rPr lang="de-DE" sz="1200" kern="120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slides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now</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about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actions</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endParaRPr lang="de-DE" sz="1200" kern="1200" dirty="0" smtClean="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WE IDENTIFIED</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TWO MAIN BUILDER STRATEGIES,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which</a:t>
            </a:r>
            <a:r>
              <a:rPr lang="de-DE" sz="1200" kern="1200" baseline="0" dirty="0" smtClean="0">
                <a:solidFill>
                  <a:schemeClr val="tx1"/>
                </a:solidFill>
                <a:effectLst/>
                <a:latin typeface="+mn-lt"/>
                <a:ea typeface="+mn-ea"/>
                <a:cs typeface="+mn-cs"/>
              </a:rPr>
              <a:t> I will </a:t>
            </a:r>
            <a:r>
              <a:rPr lang="de-DE" sz="1200" kern="1200" baseline="0" dirty="0" err="1" smtClean="0">
                <a:solidFill>
                  <a:schemeClr val="tx1"/>
                </a:solidFill>
                <a:effectLst/>
                <a:latin typeface="+mn-lt"/>
                <a:ea typeface="+mn-ea"/>
                <a:cs typeface="+mn-cs"/>
              </a:rPr>
              <a:t>show</a:t>
            </a:r>
            <a:r>
              <a:rPr lang="de-DE" sz="1200" kern="1200" baseline="0" dirty="0" smtClean="0">
                <a:solidFill>
                  <a:schemeClr val="tx1"/>
                </a:solidFill>
                <a:effectLst/>
                <a:latin typeface="+mn-lt"/>
                <a:ea typeface="+mn-ea"/>
                <a:cs typeface="+mn-cs"/>
              </a:rPr>
              <a:t> on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following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slides</a:t>
            </a:r>
            <a:r>
              <a:rPr lang="de-DE" sz="1200" kern="1200" baseline="0" dirty="0" smtClean="0">
                <a:solidFill>
                  <a:schemeClr val="tx1"/>
                </a:solidFill>
                <a:effectLst/>
                <a:latin typeface="+mn-lt"/>
                <a:ea typeface="+mn-ea"/>
                <a:cs typeface="+mn-cs"/>
              </a:rPr>
              <a:t>,</a:t>
            </a:r>
          </a:p>
          <a:p>
            <a:endParaRPr lang="de-DE" sz="1200" kern="1200" baseline="0" dirty="0" smtClean="0">
              <a:solidFill>
                <a:schemeClr val="tx1"/>
              </a:solidFill>
              <a:effectLst/>
              <a:latin typeface="+mn-lt"/>
              <a:ea typeface="+mn-ea"/>
              <a:cs typeface="+mn-cs"/>
            </a:endParaRPr>
          </a:p>
          <a:p>
            <a:r>
              <a:rPr lang="de-DE" sz="1200" kern="1200" baseline="0" dirty="0" smtClean="0">
                <a:solidFill>
                  <a:schemeClr val="tx1"/>
                </a:solidFill>
                <a:effectLst/>
                <a:latin typeface="+mn-lt"/>
                <a:ea typeface="+mn-ea"/>
                <a:cs typeface="+mn-cs"/>
              </a:rPr>
              <a:t>but </a:t>
            </a:r>
            <a:r>
              <a:rPr lang="de-DE" sz="1200" kern="1200" baseline="0" dirty="0" err="1" smtClean="0">
                <a:solidFill>
                  <a:schemeClr val="tx1"/>
                </a:solidFill>
                <a:effectLst/>
                <a:latin typeface="+mn-lt"/>
                <a:ea typeface="+mn-ea"/>
                <a:cs typeface="+mn-cs"/>
              </a:rPr>
              <a:t>some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builders</a:t>
            </a:r>
            <a:r>
              <a:rPr lang="de-DE" sz="1200" kern="1200" baseline="0" dirty="0" smtClean="0">
                <a:solidFill>
                  <a:schemeClr val="tx1"/>
                </a:solidFill>
                <a:effectLst/>
                <a:latin typeface="+mn-lt"/>
                <a:ea typeface="+mn-ea"/>
                <a:cs typeface="+mn-cs"/>
              </a:rPr>
              <a:t> also </a:t>
            </a:r>
            <a:r>
              <a:rPr lang="de-DE" sz="1200" kern="1200" baseline="0" dirty="0" err="1" smtClean="0">
                <a:solidFill>
                  <a:schemeClr val="tx1"/>
                </a:solidFill>
                <a:effectLst/>
                <a:latin typeface="+mn-lt"/>
                <a:ea typeface="+mn-ea"/>
                <a:cs typeface="+mn-cs"/>
              </a:rPr>
              <a:t>did</a:t>
            </a:r>
            <a:r>
              <a:rPr lang="de-DE" sz="1200" kern="1200" baseline="0" dirty="0" smtClean="0">
                <a:solidFill>
                  <a:schemeClr val="tx1"/>
                </a:solidFill>
                <a:effectLst/>
                <a:latin typeface="+mn-lt"/>
                <a:ea typeface="+mn-ea"/>
                <a:cs typeface="+mn-cs"/>
              </a:rPr>
              <a:t> not </a:t>
            </a:r>
            <a:r>
              <a:rPr lang="de-DE" sz="1200" kern="1200" baseline="0" dirty="0" err="1" smtClean="0">
                <a:solidFill>
                  <a:schemeClr val="tx1"/>
                </a:solidFill>
                <a:effectLst/>
                <a:latin typeface="+mn-lt"/>
                <a:ea typeface="+mn-ea"/>
                <a:cs typeface="+mn-cs"/>
              </a:rPr>
              <a:t>embark</a:t>
            </a:r>
            <a:r>
              <a:rPr lang="de-DE" sz="1200" kern="1200" baseline="0" dirty="0" smtClean="0">
                <a:solidFill>
                  <a:schemeClr val="tx1"/>
                </a:solidFill>
                <a:effectLst/>
                <a:latin typeface="+mn-lt"/>
                <a:ea typeface="+mn-ea"/>
                <a:cs typeface="+mn-cs"/>
              </a:rPr>
              <a:t> on </a:t>
            </a:r>
            <a:r>
              <a:rPr lang="de-DE" sz="1200" kern="1200" baseline="0" dirty="0" err="1" smtClean="0">
                <a:solidFill>
                  <a:schemeClr val="tx1"/>
                </a:solidFill>
                <a:effectLst/>
                <a:latin typeface="+mn-lt"/>
                <a:ea typeface="+mn-ea"/>
                <a:cs typeface="+mn-cs"/>
              </a:rPr>
              <a:t>any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apparent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strategy</a:t>
            </a:r>
            <a:endParaRPr lang="de-DE" sz="1200" kern="1200" dirty="0" smtClean="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27</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The </a:t>
            </a:r>
            <a:r>
              <a:rPr lang="de-DE" sz="1200" kern="1200" dirty="0" err="1" smtClean="0">
                <a:solidFill>
                  <a:schemeClr val="tx1"/>
                </a:solidFill>
                <a:effectLst/>
                <a:latin typeface="+mn-lt"/>
                <a:ea typeface="+mn-ea"/>
                <a:cs typeface="+mn-cs"/>
              </a:rPr>
              <a:t>most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common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strategy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builders</a:t>
            </a:r>
            <a:r>
              <a:rPr lang="de-DE" sz="1200" kern="1200" dirty="0" smtClean="0">
                <a:solidFill>
                  <a:schemeClr val="tx1"/>
                </a:solidFill>
                <a:effectLst/>
                <a:latin typeface="+mn-lt"/>
                <a:ea typeface="+mn-ea"/>
                <a:cs typeface="+mn-cs"/>
              </a:rPr>
              <a:t> was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find </a:t>
            </a:r>
            <a:r>
              <a:rPr lang="de-DE" sz="1200" kern="1200" dirty="0" err="1" smtClean="0">
                <a:solidFill>
                  <a:schemeClr val="tx1"/>
                </a:solidFill>
                <a:effectLst/>
                <a:latin typeface="+mn-lt"/>
                <a:ea typeface="+mn-ea"/>
                <a:cs typeface="+mn-cs"/>
              </a:rPr>
              <a:t>one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correct</a:t>
            </a:r>
            <a:r>
              <a:rPr lang="de-DE" sz="1200" kern="1200" dirty="0" smtClean="0">
                <a:solidFill>
                  <a:schemeClr val="tx1"/>
                </a:solidFill>
                <a:effectLst/>
                <a:latin typeface="+mn-lt"/>
                <a:ea typeface="+mn-ea"/>
                <a:cs typeface="+mn-cs"/>
              </a:rPr>
              <a:t> block </a:t>
            </a:r>
            <a:r>
              <a:rPr lang="de-DE" sz="1200" kern="1200" dirty="0" err="1" smtClean="0">
                <a:solidFill>
                  <a:schemeClr val="tx1"/>
                </a:solidFill>
                <a:effectLst/>
                <a:latin typeface="+mn-lt"/>
                <a:ea typeface="+mn-ea"/>
                <a:cs typeface="+mn-cs"/>
              </a:rPr>
              <a:t>at</a:t>
            </a:r>
            <a:r>
              <a:rPr lang="de-DE" sz="1200" kern="1200" dirty="0" smtClean="0">
                <a:solidFill>
                  <a:schemeClr val="tx1"/>
                </a:solidFill>
                <a:effectLst/>
                <a:latin typeface="+mn-lt"/>
                <a:ea typeface="+mn-ea"/>
                <a:cs typeface="+mn-cs"/>
              </a:rPr>
              <a:t> a time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subsequently</a:t>
            </a:r>
            <a:r>
              <a:rPr lang="de-DE" sz="1200" kern="1200" dirty="0" smtClean="0">
                <a:solidFill>
                  <a:schemeClr val="tx1"/>
                </a:solidFill>
                <a:effectLst/>
                <a:latin typeface="+mn-lt"/>
                <a:ea typeface="+mn-ea"/>
                <a:cs typeface="+mn-cs"/>
              </a:rPr>
              <a:t> find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correct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position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join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with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rest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structure</a:t>
            </a:r>
            <a:endParaRPr lang="de-DE" sz="1200" kern="1200" dirty="0" smtClean="0">
              <a:solidFill>
                <a:schemeClr val="tx1"/>
              </a:solidFill>
              <a:effectLst/>
              <a:latin typeface="+mn-lt"/>
              <a:ea typeface="+mn-ea"/>
              <a:cs typeface="+mn-cs"/>
            </a:endParaRPr>
          </a:p>
          <a:p>
            <a:endParaRPr lang="de-DE"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builders</a:t>
            </a:r>
            <a:r>
              <a:rPr lang="de-DE" sz="1200" kern="1200" dirty="0" smtClean="0">
                <a:solidFill>
                  <a:schemeClr val="tx1"/>
                </a:solidFill>
                <a:effectLst/>
                <a:latin typeface="+mn-lt"/>
                <a:ea typeface="+mn-ea"/>
                <a:cs typeface="+mn-cs"/>
              </a:rPr>
              <a:t> in 12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17 </a:t>
            </a:r>
            <a:r>
              <a:rPr lang="de-DE" sz="1200" kern="1200" dirty="0" err="1" smtClean="0">
                <a:solidFill>
                  <a:schemeClr val="tx1"/>
                </a:solidFill>
                <a:effectLst/>
                <a:latin typeface="+mn-lt"/>
                <a:ea typeface="+mn-ea"/>
                <a:cs typeface="+mn-cs"/>
              </a:rPr>
              <a:t>rounds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pursued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same </a:t>
            </a:r>
            <a:r>
              <a:rPr lang="de-DE" sz="1200" kern="1200" dirty="0" err="1" smtClean="0">
                <a:solidFill>
                  <a:schemeClr val="tx1"/>
                </a:solidFill>
                <a:effectLst/>
                <a:latin typeface="+mn-lt"/>
                <a:ea typeface="+mn-ea"/>
                <a:cs typeface="+mn-cs"/>
              </a:rPr>
              <a:t>strategy</a:t>
            </a:r>
            <a:r>
              <a:rPr lang="de-DE" sz="1200" kern="1200" dirty="0" smtClean="0">
                <a:solidFill>
                  <a:schemeClr val="tx1"/>
                </a:solidFill>
                <a:effectLst/>
                <a:latin typeface="+mn-lt"/>
                <a:ea typeface="+mn-ea"/>
                <a:cs typeface="+mn-cs"/>
              </a:rPr>
              <a:t>. </a:t>
            </a:r>
            <a:r>
              <a:rPr lang="de-DE" dirty="0" err="1" smtClean="0"/>
              <a:t>only</a:t>
            </a:r>
            <a:r>
              <a:rPr lang="de-DE" dirty="0" smtClean="0"/>
              <a:t> </a:t>
            </a:r>
            <a:r>
              <a:rPr lang="de-DE" dirty="0" err="1" smtClean="0"/>
              <a:t>one</a:t>
            </a:r>
            <a:r>
              <a:rPr lang="de-DE" dirty="0" smtClean="0"/>
              <a:t> </a:t>
            </a:r>
            <a:r>
              <a:rPr lang="de-DE" dirty="0" err="1" smtClean="0"/>
              <a:t>of</a:t>
            </a:r>
            <a:r>
              <a:rPr lang="de-DE" baseline="0" dirty="0" smtClean="0"/>
              <a:t> </a:t>
            </a:r>
            <a:r>
              <a:rPr lang="de-DE" baseline="0" dirty="0" err="1" smtClean="0"/>
              <a:t>these</a:t>
            </a:r>
            <a:r>
              <a:rPr lang="de-DE" baseline="0" dirty="0" smtClean="0"/>
              <a:t> </a:t>
            </a:r>
            <a:r>
              <a:rPr lang="de-DE" baseline="0" dirty="0" err="1" smtClean="0"/>
              <a:t>failed</a:t>
            </a:r>
            <a:r>
              <a:rPr lang="de-DE" baseline="0" dirty="0" smtClean="0"/>
              <a:t> (</a:t>
            </a:r>
            <a:r>
              <a:rPr lang="de-DE" baseline="0" dirty="0" err="1" smtClean="0"/>
              <a:t>say</a:t>
            </a:r>
            <a:r>
              <a:rPr lang="de-DE" baseline="0" dirty="0" smtClean="0"/>
              <a:t> </a:t>
            </a:r>
            <a:r>
              <a:rPr lang="de-DE" baseline="0" dirty="0" err="1" smtClean="0"/>
              <a:t>why</a:t>
            </a:r>
            <a:r>
              <a:rPr lang="de-DE" baseline="0" dirty="0" smtClean="0"/>
              <a:t>)</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28</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effectLst/>
                <a:latin typeface="+mn-lt"/>
                <a:ea typeface="+mn-ea"/>
                <a:cs typeface="+mn-cs"/>
              </a:rPr>
              <a:t>The </a:t>
            </a:r>
            <a:r>
              <a:rPr lang="de-DE" sz="1200" kern="1200" dirty="0" err="1" smtClean="0">
                <a:solidFill>
                  <a:schemeClr val="tx1"/>
                </a:solidFill>
                <a:effectLst/>
                <a:latin typeface="+mn-lt"/>
                <a:ea typeface="+mn-ea"/>
                <a:cs typeface="+mn-cs"/>
              </a:rPr>
              <a:t>other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strategy</a:t>
            </a:r>
            <a:r>
              <a:rPr lang="de-DE" sz="1200" kern="1200" dirty="0" smtClean="0">
                <a:solidFill>
                  <a:schemeClr val="tx1"/>
                </a:solidFill>
                <a:effectLst/>
                <a:latin typeface="+mn-lt"/>
                <a:ea typeface="+mn-ea"/>
                <a:cs typeface="+mn-cs"/>
              </a:rPr>
              <a:t> was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one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at</a:t>
            </a:r>
            <a:r>
              <a:rPr lang="de-DE" sz="1200" kern="1200" dirty="0" smtClean="0">
                <a:solidFill>
                  <a:schemeClr val="tx1"/>
                </a:solidFill>
                <a:effectLst/>
                <a:latin typeface="+mn-lt"/>
                <a:ea typeface="+mn-ea"/>
                <a:cs typeface="+mn-cs"/>
              </a:rPr>
              <a:t> a time find all </a:t>
            </a:r>
            <a:r>
              <a:rPr lang="de-DE" sz="1200" kern="1200" dirty="0" err="1" smtClean="0">
                <a:solidFill>
                  <a:schemeClr val="tx1"/>
                </a:solidFill>
                <a:effectLst/>
                <a:latin typeface="+mn-lt"/>
                <a:ea typeface="+mn-ea"/>
                <a:cs typeface="+mn-cs"/>
              </a:rPr>
              <a:t>blocks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belonging</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target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structure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dividing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blocks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two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groups</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then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correct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blocks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were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joined</a:t>
            </a:r>
            <a:r>
              <a:rPr lang="de-DE" sz="1200" kern="1200" dirty="0" smtClean="0">
                <a:solidFill>
                  <a:schemeClr val="tx1"/>
                </a:solidFill>
                <a:effectLst/>
                <a:latin typeface="+mn-lt"/>
                <a:ea typeface="+mn-ea"/>
                <a:cs typeface="+mn-cs"/>
              </a:rPr>
              <a:t> in a </a:t>
            </a:r>
            <a:r>
              <a:rPr lang="de-DE" sz="1200" kern="1200" dirty="0" err="1" smtClean="0">
                <a:solidFill>
                  <a:schemeClr val="tx1"/>
                </a:solidFill>
                <a:effectLst/>
                <a:latin typeface="+mn-lt"/>
                <a:ea typeface="+mn-ea"/>
                <a:cs typeface="+mn-cs"/>
              </a:rPr>
              <a:t>next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step</a:t>
            </a:r>
            <a:r>
              <a:rPr lang="de-DE" sz="1200" kern="1200" dirty="0" smtClean="0">
                <a:solidFill>
                  <a:schemeClr val="tx1"/>
                </a:solidFill>
                <a:effectLst/>
                <a:latin typeface="+mn-lt"/>
                <a:ea typeface="+mn-ea"/>
                <a:cs typeface="+mn-cs"/>
              </a:rPr>
              <a:t>.</a:t>
            </a:r>
          </a:p>
          <a:p>
            <a:pPr marL="0" marR="0" indent="0" algn="l" defTabSz="45715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15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effectLst/>
                <a:latin typeface="+mn-lt"/>
                <a:ea typeface="+mn-ea"/>
                <a:cs typeface="+mn-cs"/>
              </a:rPr>
              <a:t>This </a:t>
            </a:r>
            <a:r>
              <a:rPr lang="de-DE" sz="1200" kern="1200" dirty="0" err="1" smtClean="0">
                <a:solidFill>
                  <a:schemeClr val="tx1"/>
                </a:solidFill>
                <a:effectLst/>
                <a:latin typeface="+mn-lt"/>
                <a:ea typeface="+mn-ea"/>
                <a:cs typeface="+mn-cs"/>
              </a:rPr>
              <a:t>strategy</a:t>
            </a:r>
            <a:r>
              <a:rPr lang="de-DE" sz="1200" kern="1200" dirty="0" smtClean="0">
                <a:solidFill>
                  <a:schemeClr val="tx1"/>
                </a:solidFill>
                <a:effectLst/>
                <a:latin typeface="+mn-lt"/>
                <a:ea typeface="+mn-ea"/>
                <a:cs typeface="+mn-cs"/>
              </a:rPr>
              <a:t> was </a:t>
            </a:r>
            <a:r>
              <a:rPr lang="de-DE" sz="1200" kern="1200" dirty="0" err="1" smtClean="0">
                <a:solidFill>
                  <a:schemeClr val="tx1"/>
                </a:solidFill>
                <a:effectLst/>
                <a:latin typeface="+mn-lt"/>
                <a:ea typeface="+mn-ea"/>
                <a:cs typeface="+mn-cs"/>
              </a:rPr>
              <a:t>pursued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two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builders</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two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successful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rounds</a:t>
            </a:r>
            <a:r>
              <a:rPr lang="de-DE" sz="1200" kern="1200" dirty="0" smtClean="0">
                <a:solidFill>
                  <a:schemeClr val="tx1"/>
                </a:solidFill>
                <a:effectLst/>
                <a:latin typeface="+mn-lt"/>
                <a:ea typeface="+mn-ea"/>
                <a:cs typeface="+mn-cs"/>
              </a:rPr>
              <a:t>.</a:t>
            </a:r>
          </a:p>
          <a:p>
            <a:endParaRPr lang="de-DE"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29</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smtClean="0"/>
              <a:t>Human </a:t>
            </a:r>
            <a:r>
              <a:rPr lang="de-DE" dirty="0" err="1" smtClean="0"/>
              <a:t>communication</a:t>
            </a:r>
            <a:r>
              <a:rPr lang="de-DE" dirty="0" smtClean="0"/>
              <a:t> </a:t>
            </a:r>
            <a:r>
              <a:rPr lang="de-DE" dirty="0" err="1" smtClean="0"/>
              <a:t>is</a:t>
            </a:r>
            <a:r>
              <a:rPr lang="de-DE" dirty="0" smtClean="0"/>
              <a:t> </a:t>
            </a:r>
            <a:r>
              <a:rPr lang="de-DE" dirty="0" err="1" smtClean="0"/>
              <a:t>very</a:t>
            </a:r>
            <a:r>
              <a:rPr lang="de-DE" dirty="0" smtClean="0"/>
              <a:t> </a:t>
            </a:r>
            <a:r>
              <a:rPr lang="de-DE" dirty="0" err="1" smtClean="0"/>
              <a:t>complex</a:t>
            </a:r>
            <a:r>
              <a:rPr lang="de-DE" dirty="0" smtClean="0"/>
              <a:t>, so </a:t>
            </a:r>
            <a:r>
              <a:rPr lang="de-DE" dirty="0" err="1" smtClean="0"/>
              <a:t>we</a:t>
            </a:r>
            <a:r>
              <a:rPr lang="de-DE" dirty="0" smtClean="0"/>
              <a:t> </a:t>
            </a:r>
            <a:r>
              <a:rPr lang="de-DE" dirty="0" err="1" smtClean="0"/>
              <a:t>need</a:t>
            </a:r>
            <a:r>
              <a:rPr lang="de-DE" baseline="0" dirty="0" smtClean="0"/>
              <a:t> an experimental </a:t>
            </a:r>
            <a:r>
              <a:rPr lang="de-DE" baseline="0" dirty="0" err="1" smtClean="0"/>
              <a:t>setup</a:t>
            </a:r>
            <a:r>
              <a:rPr lang="de-DE" baseline="0" dirty="0" smtClean="0"/>
              <a:t> </a:t>
            </a:r>
            <a:r>
              <a:rPr lang="de-DE" baseline="0" dirty="0" err="1" smtClean="0"/>
              <a:t>with</a:t>
            </a:r>
            <a:r>
              <a:rPr lang="de-DE" baseline="0" dirty="0" smtClean="0"/>
              <a:t> </a:t>
            </a:r>
            <a:r>
              <a:rPr lang="de-DE" baseline="0" dirty="0" err="1" smtClean="0"/>
              <a:t>constraints</a:t>
            </a:r>
            <a:r>
              <a:rPr lang="de-DE" baseline="0" dirty="0" smtClean="0"/>
              <a:t> </a:t>
            </a:r>
            <a:r>
              <a:rPr lang="de-DE" baseline="0" dirty="0" err="1" smtClean="0"/>
              <a:t>that</a:t>
            </a:r>
            <a:r>
              <a:rPr lang="de-DE" baseline="0" dirty="0" smtClean="0"/>
              <a:t> </a:t>
            </a:r>
            <a:r>
              <a:rPr lang="de-DE" sz="1200" kern="1200" dirty="0" err="1" smtClean="0">
                <a:solidFill>
                  <a:schemeClr val="tx1"/>
                </a:solidFill>
                <a:effectLst/>
                <a:latin typeface="+mn-lt"/>
                <a:ea typeface="+mn-ea"/>
                <a:cs typeface="+mn-cs"/>
              </a:rPr>
              <a:t>lower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interactional</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complexity</a:t>
            </a:r>
            <a:r>
              <a:rPr lang="de-DE" sz="1200" kern="1200" dirty="0" smtClean="0">
                <a:solidFill>
                  <a:schemeClr val="tx1"/>
                </a:solidFill>
                <a:effectLst/>
                <a:latin typeface="+mn-lt"/>
                <a:ea typeface="+mn-ea"/>
                <a:cs typeface="+mn-cs"/>
              </a:rPr>
              <a:t> but</a:t>
            </a:r>
            <a:r>
              <a:rPr lang="de-DE" sz="1200" kern="1200" baseline="0" dirty="0" smtClean="0">
                <a:solidFill>
                  <a:schemeClr val="tx1"/>
                </a:solidFill>
                <a:effectLst/>
                <a:latin typeface="+mn-lt"/>
                <a:ea typeface="+mn-ea"/>
                <a:cs typeface="+mn-cs"/>
              </a:rPr>
              <a:t> still </a:t>
            </a:r>
            <a:r>
              <a:rPr lang="de-DE" sz="1200" kern="1200" baseline="0" dirty="0" err="1" smtClean="0">
                <a:solidFill>
                  <a:schemeClr val="tx1"/>
                </a:solidFill>
                <a:effectLst/>
                <a:latin typeface="+mn-lt"/>
                <a:ea typeface="+mn-ea"/>
                <a:cs typeface="+mn-cs"/>
              </a:rPr>
              <a:t>allows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analyzing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communication</a:t>
            </a:r>
            <a:r>
              <a:rPr lang="de-DE" sz="1200" kern="1200" baseline="0" dirty="0" smtClean="0">
                <a:solidFill>
                  <a:schemeClr val="tx1"/>
                </a:solidFill>
                <a:effectLst/>
                <a:latin typeface="+mn-lt"/>
                <a:ea typeface="+mn-ea"/>
                <a:cs typeface="+mn-cs"/>
              </a:rPr>
              <a:t>.</a:t>
            </a:r>
            <a:endParaRPr lang="de-D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smtClean="0"/>
              <a:t> </a:t>
            </a:r>
            <a:r>
              <a:rPr lang="de-DE" baseline="0" dirty="0" err="1" smtClean="0"/>
              <a:t>And</a:t>
            </a:r>
            <a:r>
              <a:rPr lang="de-DE" baseline="0" dirty="0" smtClean="0"/>
              <a:t> </a:t>
            </a:r>
            <a:r>
              <a:rPr lang="de-DE" baseline="0" dirty="0" err="1" smtClean="0"/>
              <a:t>we</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dirty="0" err="1" smtClean="0"/>
              <a:t>inform</a:t>
            </a:r>
            <a:r>
              <a:rPr lang="de-DE" dirty="0" smtClean="0"/>
              <a:t> human-robot </a:t>
            </a:r>
            <a:r>
              <a:rPr lang="de-DE" dirty="0" err="1" smtClean="0"/>
              <a:t>interaction</a:t>
            </a:r>
            <a:r>
              <a:rPr lang="de-DE" dirty="0" smtClean="0"/>
              <a:t> on </a:t>
            </a:r>
            <a:r>
              <a:rPr lang="de-DE" dirty="0" err="1" smtClean="0"/>
              <a:t>the</a:t>
            </a:r>
            <a:r>
              <a:rPr lang="de-DE" dirty="0" smtClean="0"/>
              <a:t> </a:t>
            </a:r>
            <a:r>
              <a:rPr lang="de-DE" dirty="0" err="1" smtClean="0"/>
              <a:t>long</a:t>
            </a:r>
            <a:r>
              <a:rPr lang="de-DE" dirty="0" smtClean="0"/>
              <a:t>-run.</a:t>
            </a:r>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err="1" smtClean="0"/>
              <a:t>thus</a:t>
            </a:r>
            <a:r>
              <a:rPr lang="de-DE" baseline="0" dirty="0" smtClean="0"/>
              <a:t> </a:t>
            </a:r>
            <a:r>
              <a:rPr lang="de-DE" baseline="0" dirty="0" err="1" smtClean="0"/>
              <a:t>this</a:t>
            </a:r>
            <a:r>
              <a:rPr lang="de-DE" baseline="0" dirty="0" smtClean="0"/>
              <a:t> </a:t>
            </a:r>
            <a:r>
              <a:rPr lang="de-DE" baseline="0" dirty="0" err="1" smtClean="0"/>
              <a:t>setup</a:t>
            </a:r>
            <a:r>
              <a:rPr lang="de-DE" baseline="0" dirty="0" smtClean="0"/>
              <a:t> </a:t>
            </a:r>
            <a:r>
              <a:rPr lang="de-DE" baseline="0" dirty="0" err="1" smtClean="0"/>
              <a:t>should</a:t>
            </a:r>
            <a:r>
              <a:rPr lang="de-DE" baseline="0" dirty="0" smtClean="0"/>
              <a:t> </a:t>
            </a:r>
            <a:r>
              <a:rPr lang="de-DE" baseline="0" dirty="0" err="1" smtClean="0"/>
              <a:t>incorporate</a:t>
            </a:r>
            <a:r>
              <a:rPr lang="de-DE" baseline="0" dirty="0" smtClean="0"/>
              <a:t> </a:t>
            </a:r>
            <a:r>
              <a:rPr lang="de-DE" baseline="0" dirty="0" err="1" smtClean="0"/>
              <a:t>certain</a:t>
            </a:r>
            <a:r>
              <a:rPr lang="de-DE" baseline="0" dirty="0" smtClean="0"/>
              <a:t> </a:t>
            </a:r>
            <a:r>
              <a:rPr lang="de-DE" baseline="0" dirty="0" err="1" smtClean="0"/>
              <a:t>characteristics</a:t>
            </a:r>
            <a:r>
              <a:rPr lang="de-DE" baseline="0" dirty="0" smtClean="0"/>
              <a:t> </a:t>
            </a:r>
            <a:r>
              <a:rPr lang="de-DE" baseline="0" dirty="0" err="1" smtClean="0"/>
              <a:t>of</a:t>
            </a:r>
            <a:r>
              <a:rPr lang="de-DE" baseline="0" dirty="0" smtClean="0"/>
              <a:t> human-robot </a:t>
            </a:r>
            <a:r>
              <a:rPr lang="de-DE" baseline="0" dirty="0" err="1" smtClean="0"/>
              <a:t>interaction</a:t>
            </a:r>
            <a:r>
              <a:rPr lang="de-DE"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smtClean="0"/>
              <a:t>In </a:t>
            </a:r>
            <a:r>
              <a:rPr lang="de-DE" baseline="0" dirty="0" err="1" smtClean="0"/>
              <a:t>this</a:t>
            </a:r>
            <a:r>
              <a:rPr lang="de-DE" baseline="0" dirty="0" smtClean="0"/>
              <a:t> </a:t>
            </a:r>
            <a:r>
              <a:rPr lang="de-DE" baseline="0" dirty="0" err="1" smtClean="0"/>
              <a:t>setup</a:t>
            </a:r>
            <a:r>
              <a:rPr lang="de-DE" baseline="0" dirty="0" smtClean="0"/>
              <a:t>, </a:t>
            </a:r>
            <a:r>
              <a:rPr lang="de-DE" baseline="0" dirty="0" err="1" smtClean="0"/>
              <a:t>communication</a:t>
            </a:r>
            <a:r>
              <a:rPr lang="de-DE" baseline="0" dirty="0" smtClean="0"/>
              <a:t> </a:t>
            </a:r>
            <a:r>
              <a:rPr lang="de-DE" baseline="0" dirty="0" err="1" smtClean="0"/>
              <a:t>should</a:t>
            </a:r>
            <a:r>
              <a:rPr lang="de-DE" baseline="0" dirty="0" smtClean="0"/>
              <a:t> </a:t>
            </a:r>
            <a:r>
              <a:rPr lang="de-DE" baseline="0" dirty="0" err="1" smtClean="0"/>
              <a:t>be</a:t>
            </a:r>
            <a:r>
              <a:rPr lang="de-DE" baseline="0" dirty="0" smtClean="0"/>
              <a:t> </a:t>
            </a:r>
            <a:r>
              <a:rPr lang="de-DE" baseline="0" dirty="0" err="1" smtClean="0"/>
              <a:t>asymmetric</a:t>
            </a:r>
            <a:r>
              <a:rPr lang="de-DE" baseline="0" dirty="0" smtClean="0"/>
              <a:t>, </a:t>
            </a:r>
            <a:r>
              <a:rPr lang="de-DE" baseline="0" dirty="0" err="1" smtClean="0"/>
              <a:t>as</a:t>
            </a:r>
            <a:r>
              <a:rPr lang="de-DE" baseline="0" dirty="0" smtClean="0"/>
              <a:t> </a:t>
            </a:r>
            <a:r>
              <a:rPr lang="de-DE" baseline="0" dirty="0" err="1" smtClean="0"/>
              <a:t>humans</a:t>
            </a:r>
            <a:r>
              <a:rPr lang="de-DE" baseline="0" dirty="0" smtClean="0"/>
              <a:t> </a:t>
            </a:r>
            <a:r>
              <a:rPr lang="de-DE" baseline="0" dirty="0" err="1" smtClean="0"/>
              <a:t>and</a:t>
            </a:r>
            <a:r>
              <a:rPr lang="de-DE" baseline="0" dirty="0" smtClean="0"/>
              <a:t> </a:t>
            </a:r>
            <a:r>
              <a:rPr lang="de-DE" baseline="0" dirty="0" err="1" smtClean="0"/>
              <a:t>robots</a:t>
            </a:r>
            <a:r>
              <a:rPr lang="de-DE" baseline="0" dirty="0" smtClean="0"/>
              <a:t> do not </a:t>
            </a:r>
            <a:r>
              <a:rPr lang="de-DE" baseline="0" dirty="0" err="1" smtClean="0"/>
              <a:t>perceive</a:t>
            </a:r>
            <a:r>
              <a:rPr lang="de-DE" baseline="0" dirty="0" smtClean="0"/>
              <a:t> </a:t>
            </a:r>
            <a:r>
              <a:rPr lang="de-DE" baseline="0" dirty="0" err="1" smtClean="0"/>
              <a:t>the</a:t>
            </a:r>
            <a:r>
              <a:rPr lang="de-DE" baseline="0" dirty="0" smtClean="0"/>
              <a:t> </a:t>
            </a:r>
            <a:r>
              <a:rPr lang="de-DE" baseline="0" dirty="0" err="1" smtClean="0"/>
              <a:t>world</a:t>
            </a:r>
            <a:r>
              <a:rPr lang="de-DE" baseline="0" dirty="0" smtClean="0"/>
              <a:t> in </a:t>
            </a:r>
            <a:r>
              <a:rPr lang="de-DE" baseline="0" dirty="0" err="1" smtClean="0"/>
              <a:t>the</a:t>
            </a:r>
            <a:r>
              <a:rPr lang="de-DE" baseline="0" dirty="0" smtClean="0"/>
              <a:t> same </a:t>
            </a:r>
            <a:r>
              <a:rPr lang="de-DE" baseline="0" dirty="0" err="1" smtClean="0"/>
              <a:t>way</a:t>
            </a:r>
            <a:r>
              <a:rPr lang="de-DE"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err="1" smtClean="0"/>
              <a:t>Additionally</a:t>
            </a:r>
            <a:r>
              <a:rPr lang="de-DE" baseline="0" dirty="0" smtClean="0"/>
              <a:t>, human </a:t>
            </a:r>
            <a:r>
              <a:rPr lang="de-DE" baseline="0" dirty="0" err="1" smtClean="0"/>
              <a:t>and</a:t>
            </a:r>
            <a:r>
              <a:rPr lang="de-DE" baseline="0" dirty="0" smtClean="0"/>
              <a:t> </a:t>
            </a:r>
            <a:r>
              <a:rPr lang="de-DE" baseline="0" dirty="0" err="1" smtClean="0"/>
              <a:t>robot</a:t>
            </a:r>
            <a:r>
              <a:rPr lang="de-DE" baseline="0" dirty="0" smtClean="0"/>
              <a:t> </a:t>
            </a:r>
            <a:r>
              <a:rPr lang="de-DE" baseline="0" dirty="0" err="1" smtClean="0"/>
              <a:t>might</a:t>
            </a:r>
            <a:r>
              <a:rPr lang="de-DE" baseline="0" dirty="0" smtClean="0"/>
              <a:t> not  </a:t>
            </a:r>
            <a:r>
              <a:rPr lang="de-DE" baseline="0" dirty="0" err="1" smtClean="0"/>
              <a:t>have</a:t>
            </a:r>
            <a:r>
              <a:rPr lang="de-DE" baseline="0" dirty="0" smtClean="0"/>
              <a:t> </a:t>
            </a:r>
            <a:r>
              <a:rPr lang="de-DE" baseline="0" dirty="0" err="1" smtClean="0"/>
              <a:t>established</a:t>
            </a:r>
            <a:r>
              <a:rPr lang="de-DE" baseline="0" dirty="0" smtClean="0"/>
              <a:t> a </a:t>
            </a:r>
            <a:r>
              <a:rPr lang="de-DE" baseline="0" dirty="0" err="1" smtClean="0"/>
              <a:t>common</a:t>
            </a:r>
            <a:r>
              <a:rPr lang="de-DE" baseline="0" dirty="0" smtClean="0"/>
              <a:t> </a:t>
            </a:r>
            <a:r>
              <a:rPr lang="de-DE" baseline="0" dirty="0" err="1" smtClean="0"/>
              <a:t>protocol</a:t>
            </a:r>
            <a:r>
              <a:rPr lang="de-DE" baseline="0" dirty="0" smtClean="0"/>
              <a:t> </a:t>
            </a:r>
            <a:r>
              <a:rPr lang="de-DE" baseline="0" dirty="0" err="1" smtClean="0"/>
              <a:t>of</a:t>
            </a:r>
            <a:r>
              <a:rPr lang="de-DE" baseline="0" dirty="0" smtClean="0"/>
              <a:t> </a:t>
            </a:r>
            <a:r>
              <a:rPr lang="de-DE" baseline="0" dirty="0" err="1" smtClean="0"/>
              <a:t>interaction</a:t>
            </a:r>
            <a:r>
              <a:rPr lang="de-DE" baseline="0" dirty="0" smtClean="0"/>
              <a:t>, </a:t>
            </a:r>
            <a:r>
              <a:rPr lang="de-DE" baseline="0" dirty="0" err="1" smtClean="0"/>
              <a:t>and</a:t>
            </a:r>
            <a:r>
              <a:rPr lang="de-DE" baseline="0" dirty="0" smtClean="0"/>
              <a:t> also</a:t>
            </a:r>
          </a:p>
          <a:p>
            <a:pPr marL="0" marR="0" indent="0" algn="l" defTabSz="457200" rtl="0" eaLnBrk="1" fontAlgn="auto" latinLnBrk="0" hangingPunct="1">
              <a:lnSpc>
                <a:spcPct val="100000"/>
              </a:lnSpc>
              <a:spcBef>
                <a:spcPts val="0"/>
              </a:spcBef>
              <a:spcAft>
                <a:spcPts val="0"/>
              </a:spcAft>
              <a:buClrTx/>
              <a:buSzTx/>
              <a:buFontTx/>
              <a:buNone/>
              <a:tabLst/>
              <a:defRPr/>
            </a:pPr>
            <a:r>
              <a:rPr lang="de-DE" baseline="0" dirty="0" err="1" smtClean="0"/>
              <a:t>humans</a:t>
            </a:r>
            <a:r>
              <a:rPr lang="de-DE" baseline="0" dirty="0" smtClean="0"/>
              <a:t> </a:t>
            </a:r>
            <a:r>
              <a:rPr lang="de-DE" baseline="0" dirty="0" err="1" smtClean="0"/>
              <a:t>might</a:t>
            </a:r>
            <a:r>
              <a:rPr lang="de-DE" baseline="0" dirty="0" smtClean="0"/>
              <a:t> not </a:t>
            </a:r>
            <a:r>
              <a:rPr lang="de-DE" baseline="0" dirty="0" err="1" smtClean="0"/>
              <a:t>understand</a:t>
            </a:r>
            <a:r>
              <a:rPr lang="de-DE" baseline="0" dirty="0" smtClean="0"/>
              <a:t> </a:t>
            </a:r>
            <a:r>
              <a:rPr lang="de-DE" baseline="0" dirty="0" err="1" smtClean="0"/>
              <a:t>how</a:t>
            </a:r>
            <a:r>
              <a:rPr lang="de-DE" baseline="0" dirty="0" smtClean="0"/>
              <a:t> </a:t>
            </a:r>
            <a:r>
              <a:rPr lang="de-DE" baseline="0" dirty="0" err="1" smtClean="0"/>
              <a:t>exactly</a:t>
            </a:r>
            <a:r>
              <a:rPr lang="de-DE" baseline="0" dirty="0" smtClean="0"/>
              <a:t> </a:t>
            </a:r>
            <a:r>
              <a:rPr lang="de-DE" baseline="0" dirty="0" err="1" smtClean="0"/>
              <a:t>their</a:t>
            </a:r>
            <a:r>
              <a:rPr lang="de-DE" baseline="0" dirty="0" smtClean="0"/>
              <a:t> </a:t>
            </a:r>
            <a:r>
              <a:rPr lang="de-DE" baseline="0" dirty="0" err="1" smtClean="0"/>
              <a:t>signals</a:t>
            </a:r>
            <a:r>
              <a:rPr lang="de-DE" baseline="0" dirty="0" smtClean="0"/>
              <a:t> </a:t>
            </a:r>
            <a:r>
              <a:rPr lang="de-DE" baseline="0" dirty="0" err="1" smtClean="0"/>
              <a:t>are</a:t>
            </a:r>
            <a:r>
              <a:rPr lang="de-DE" baseline="0" dirty="0" smtClean="0"/>
              <a:t> </a:t>
            </a:r>
            <a:r>
              <a:rPr lang="de-DE" baseline="0" dirty="0" err="1" smtClean="0"/>
              <a:t>perceived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robot</a:t>
            </a:r>
            <a:r>
              <a:rPr lang="de-DE"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3</a:t>
            </a:fld>
            <a:endParaRPr lang="de-DE"/>
          </a:p>
        </p:txBody>
      </p:sp>
    </p:spTree>
    <p:extLst>
      <p:ext uri="{BB962C8B-B14F-4D97-AF65-F5344CB8AC3E}">
        <p14:creationId xmlns:p14="http://schemas.microsoft.com/office/powerpoint/2010/main" val="2308087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three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builders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presented</a:t>
            </a:r>
            <a:r>
              <a:rPr lang="de-DE" sz="1200" kern="1200" dirty="0" smtClean="0">
                <a:solidFill>
                  <a:schemeClr val="tx1"/>
                </a:solidFill>
                <a:effectLst/>
                <a:latin typeface="+mn-lt"/>
                <a:ea typeface="+mn-ea"/>
                <a:cs typeface="+mn-cs"/>
              </a:rPr>
              <a:t> multiple (</a:t>
            </a:r>
            <a:r>
              <a:rPr lang="de-DE" sz="1200" kern="1200" dirty="0" err="1" smtClean="0">
                <a:solidFill>
                  <a:schemeClr val="tx1"/>
                </a:solidFill>
                <a:effectLst/>
                <a:latin typeface="+mn-lt"/>
                <a:ea typeface="+mn-ea"/>
                <a:cs typeface="+mn-cs"/>
              </a:rPr>
              <a:t>sometimes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even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joined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blocks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at</a:t>
            </a:r>
            <a:r>
              <a:rPr lang="de-DE" sz="1200" kern="1200" dirty="0" smtClean="0">
                <a:solidFill>
                  <a:schemeClr val="tx1"/>
                </a:solidFill>
                <a:effectLst/>
                <a:latin typeface="+mn-lt"/>
                <a:ea typeface="+mn-ea"/>
                <a:cs typeface="+mn-cs"/>
              </a:rPr>
              <a:t> a time </a:t>
            </a:r>
            <a:r>
              <a:rPr lang="de-DE" sz="1200" kern="1200" dirty="0" err="1" smtClean="0">
                <a:solidFill>
                  <a:schemeClr val="tx1"/>
                </a:solidFill>
                <a:effectLst/>
                <a:latin typeface="+mn-lt"/>
                <a:ea typeface="+mn-ea"/>
                <a:cs typeface="+mn-cs"/>
              </a:rPr>
              <a:t>throughout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game</a:t>
            </a:r>
            <a:r>
              <a:rPr lang="de-DE" sz="1200" kern="1200" baseline="0" dirty="0" smtClean="0">
                <a:solidFill>
                  <a:schemeClr val="tx1"/>
                </a:solidFill>
                <a:effectLst/>
                <a:latin typeface="+mn-lt"/>
                <a:ea typeface="+mn-ea"/>
                <a:cs typeface="+mn-cs"/>
              </a:rPr>
              <a:t>. </a:t>
            </a: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Their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rounds</a:t>
            </a:r>
            <a:r>
              <a:rPr lang="de-DE" sz="1200" kern="1200" dirty="0" smtClean="0">
                <a:solidFill>
                  <a:schemeClr val="tx1"/>
                </a:solidFill>
                <a:effectLst/>
                <a:latin typeface="+mn-lt"/>
                <a:ea typeface="+mn-ea"/>
                <a:cs typeface="+mn-cs"/>
              </a:rPr>
              <a:t> all </a:t>
            </a:r>
            <a:r>
              <a:rPr lang="de-DE" sz="1200" kern="1200" dirty="0" err="1" smtClean="0">
                <a:solidFill>
                  <a:schemeClr val="tx1"/>
                </a:solidFill>
                <a:effectLst/>
                <a:latin typeface="+mn-lt"/>
                <a:ea typeface="+mn-ea"/>
                <a:cs typeface="+mn-cs"/>
              </a:rPr>
              <a:t>failed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with</a:t>
            </a:r>
            <a:r>
              <a:rPr lang="de-DE" sz="1200" kern="1200" dirty="0" smtClean="0">
                <a:solidFill>
                  <a:schemeClr val="tx1"/>
                </a:solidFill>
                <a:effectLst/>
                <a:latin typeface="+mn-lt"/>
                <a:ea typeface="+mn-ea"/>
                <a:cs typeface="+mn-cs"/>
              </a:rPr>
              <a:t> an</a:t>
            </a:r>
            <a:r>
              <a:rPr lang="de-DE" sz="1200" kern="1200" baseline="0" dirty="0" smtClean="0">
                <a:solidFill>
                  <a:schemeClr val="tx1"/>
                </a:solidFill>
                <a:effectLst/>
                <a:latin typeface="+mn-lt"/>
                <a:ea typeface="+mn-ea"/>
                <a:cs typeface="+mn-cs"/>
              </a:rPr>
              <a:t> end </a:t>
            </a:r>
            <a:r>
              <a:rPr lang="de-DE" sz="1200" kern="1200" baseline="0" dirty="0" err="1" smtClean="0">
                <a:solidFill>
                  <a:schemeClr val="tx1"/>
                </a:solidFill>
                <a:effectLst/>
                <a:latin typeface="+mn-lt"/>
                <a:ea typeface="+mn-ea"/>
                <a:cs typeface="+mn-cs"/>
              </a:rPr>
              <a:t>structure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nowhere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near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target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structure</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thus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way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builders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propose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next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steps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ask</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information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from</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architect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seems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important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success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game</a:t>
            </a:r>
            <a:r>
              <a:rPr lang="de-DE"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de-DE"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de-DE" sz="1200" kern="1200" dirty="0" err="1" smtClean="0">
                <a:solidFill>
                  <a:schemeClr val="tx1"/>
                </a:solidFill>
                <a:effectLst/>
                <a:latin typeface="+mn-lt"/>
                <a:ea typeface="+mn-ea"/>
                <a:cs typeface="+mn-cs"/>
              </a:rPr>
              <a:t>Builders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seem</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build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frames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create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slots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architect’s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input</a:t>
            </a:r>
            <a:r>
              <a:rPr lang="de-DE" sz="1200" kern="1200" dirty="0" smtClean="0">
                <a:solidFill>
                  <a:schemeClr val="tx1"/>
                </a:solidFill>
                <a:effectLst/>
                <a:latin typeface="+mn-lt"/>
                <a:ea typeface="+mn-ea"/>
                <a:cs typeface="+mn-cs"/>
              </a:rPr>
              <a:t>. These </a:t>
            </a:r>
            <a:r>
              <a:rPr lang="de-DE" sz="1200" kern="1200" dirty="0" err="1" smtClean="0">
                <a:solidFill>
                  <a:schemeClr val="tx1"/>
                </a:solidFill>
                <a:effectLst/>
                <a:latin typeface="+mn-lt"/>
                <a:ea typeface="+mn-ea"/>
                <a:cs typeface="+mn-cs"/>
              </a:rPr>
              <a:t>frames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context</a:t>
            </a:r>
            <a:r>
              <a:rPr lang="de-DE" sz="1200" kern="1200" dirty="0" smtClean="0">
                <a:solidFill>
                  <a:schemeClr val="tx1"/>
                </a:solidFill>
                <a:effectLst/>
                <a:latin typeface="+mn-lt"/>
                <a:ea typeface="+mn-ea"/>
                <a:cs typeface="+mn-cs"/>
              </a:rPr>
              <a:t> in </a:t>
            </a:r>
            <a:r>
              <a:rPr lang="de-DE" sz="1200" kern="1200" dirty="0" err="1" smtClean="0">
                <a:solidFill>
                  <a:schemeClr val="tx1"/>
                </a:solidFill>
                <a:effectLst/>
                <a:latin typeface="+mn-lt"/>
                <a:ea typeface="+mn-ea"/>
                <a:cs typeface="+mn-cs"/>
              </a:rPr>
              <a:t>which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signals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intrepreted</a:t>
            </a:r>
            <a:r>
              <a:rPr lang="de-DE" sz="1200" kern="1200" baseline="0" dirty="0" smtClean="0">
                <a:solidFill>
                  <a:schemeClr val="tx1"/>
                </a:solidFill>
                <a:effectLst/>
                <a:latin typeface="+mn-lt"/>
                <a:ea typeface="+mn-ea"/>
                <a:cs typeface="+mn-cs"/>
              </a:rPr>
              <a:t>.</a:t>
            </a:r>
            <a:endParaRPr lang="de-DE" dirty="0" smtClean="0"/>
          </a:p>
          <a:p>
            <a:endParaRPr lang="de-DE" dirty="0" smtClean="0"/>
          </a:p>
          <a:p>
            <a:endParaRPr lang="de-DE"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30</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en-US" sz="1200" dirty="0" smtClean="0">
                <a:solidFill>
                  <a:srgbClr val="606060"/>
                </a:solidFill>
                <a:ea typeface="ＭＳ Ｐゴシック" charset="0"/>
                <a:cs typeface="ヒラギノ角ゴ ProN W3" charset="0"/>
                <a:sym typeface="Helvetica Neue" charset="0"/>
              </a:rPr>
              <a:t>If we want to replace the builder by a robot – not programmed in advance on how to understand human communication and without a specific preprogrammed rigid interaction protocol – </a:t>
            </a:r>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31</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0" algn="l" defTabSz="457150" rtl="0" eaLnBrk="1" fontAlgn="auto" latinLnBrk="0" hangingPunct="1">
              <a:lnSpc>
                <a:spcPct val="100000"/>
              </a:lnSpc>
              <a:spcBef>
                <a:spcPts val="0"/>
              </a:spcBef>
              <a:spcAft>
                <a:spcPts val="0"/>
              </a:spcAft>
              <a:buClrTx/>
              <a:buSzTx/>
              <a:buFontTx/>
              <a:buNone/>
              <a:tabLst/>
              <a:defRPr/>
            </a:pPr>
            <a:r>
              <a:rPr lang="en-US" sz="1200" dirty="0" smtClean="0">
                <a:solidFill>
                  <a:srgbClr val="606060"/>
                </a:solidFill>
                <a:ea typeface="ＭＳ Ｐゴシック" charset="0"/>
                <a:cs typeface="ヒラギノ角ゴ ProN W3" charset="0"/>
                <a:sym typeface="Helvetica Neue" charset="0"/>
              </a:rPr>
              <a:t>we should equip the robot with a set of common interaction frames on which it can rely to find one that is coherent with the interaction history.</a:t>
            </a:r>
          </a:p>
          <a:p>
            <a:pPr marL="0" marR="0" indent="0" algn="l" defTabSz="457150" rtl="0" eaLnBrk="1" fontAlgn="auto" latinLnBrk="0" hangingPunct="1">
              <a:lnSpc>
                <a:spcPct val="100000"/>
              </a:lnSpc>
              <a:spcBef>
                <a:spcPts val="0"/>
              </a:spcBef>
              <a:spcAft>
                <a:spcPts val="0"/>
              </a:spcAft>
              <a:buClrTx/>
              <a:buSzTx/>
              <a:buFontTx/>
              <a:buNone/>
              <a:tabLst/>
              <a:defRPr/>
            </a:pPr>
            <a:endParaRPr lang="en-US" sz="1200" dirty="0" smtClean="0">
              <a:solidFill>
                <a:srgbClr val="606060"/>
              </a:solidFill>
              <a:ea typeface="ＭＳ Ｐゴシック" charset="0"/>
              <a:cs typeface="ヒラギノ角ゴ ProN W3" charset="0"/>
              <a:sym typeface="Helvetica Neue" charset="0"/>
            </a:endParaRPr>
          </a:p>
          <a:p>
            <a:pPr marL="0" marR="0" indent="0" algn="l" defTabSz="457150" rtl="0" eaLnBrk="1" fontAlgn="auto" latinLnBrk="0" hangingPunct="1">
              <a:lnSpc>
                <a:spcPct val="100000"/>
              </a:lnSpc>
              <a:spcBef>
                <a:spcPts val="0"/>
              </a:spcBef>
              <a:spcAft>
                <a:spcPts val="0"/>
              </a:spcAft>
              <a:buClrTx/>
              <a:buSzTx/>
              <a:buFontTx/>
              <a:buNone/>
              <a:tabLst/>
              <a:defRPr/>
            </a:pPr>
            <a:r>
              <a:rPr lang="en-US" sz="1200" dirty="0" smtClean="0">
                <a:solidFill>
                  <a:srgbClr val="606060"/>
                </a:solidFill>
                <a:ea typeface="ＭＳ Ｐゴシック" charset="0"/>
                <a:cs typeface="ヒラギノ角ゴ ProN W3" charset="0"/>
                <a:sym typeface="Helvetica Neue" charset="0"/>
              </a:rPr>
              <a:t>a mechanism of proposition providing frames with slots for the architect to give information in a learning robot could be a means to elicit appropriate signals from a human tutor in HRI.</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32</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marL="0" marR="0" indent="-457200" algn="l" defTabSz="540045" rtl="0" eaLnBrk="1" fontAlgn="base" latinLnBrk="0" hangingPunct="1">
              <a:lnSpc>
                <a:spcPct val="100000"/>
              </a:lnSpc>
              <a:spcBef>
                <a:spcPts val="0"/>
              </a:spcBef>
              <a:spcAft>
                <a:spcPts val="0"/>
              </a:spcAft>
              <a:buClr>
                <a:srgbClr val="606060"/>
              </a:buClr>
              <a:buSzPct val="100000"/>
              <a:buFontTx/>
              <a:buNone/>
              <a:tabLst/>
              <a:defRPr/>
            </a:pPr>
            <a:r>
              <a:rPr lang="en-US" sz="1200" kern="1200" baseline="0" dirty="0" smtClean="0">
                <a:solidFill>
                  <a:schemeClr val="tx1"/>
                </a:solidFill>
                <a:latin typeface="+mn-lt"/>
                <a:ea typeface="+mn-ea"/>
                <a:cs typeface="+mn-cs"/>
              </a:rPr>
              <a:t>To investigate the processes humans use to negotiate a protocol of interaction when they do not already share one,</a:t>
            </a:r>
            <a:endParaRPr lang="en-US" sz="120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we came up with</a:t>
            </a:r>
            <a:r>
              <a:rPr lang="en-US" sz="1200" baseline="0" dirty="0" smtClean="0">
                <a:solidFill>
                  <a:srgbClr val="606060"/>
                </a:solidFill>
                <a:ea typeface="ＭＳ Ｐゴシック" charset="0"/>
                <a:cs typeface="ヒラギノ角ゴ ProN W3" charset="0"/>
                <a:sym typeface="Helvetica Neue" charset="0"/>
              </a:rPr>
              <a:t> the Co-co game (coco stands for co-construction) which is played by two participants.</a:t>
            </a:r>
          </a:p>
          <a:p>
            <a:pPr indent="-457200" defTabSz="540045" fontAlgn="base">
              <a:buClr>
                <a:srgbClr val="606060"/>
              </a:buClr>
              <a:buSzPct val="100000"/>
            </a:pPr>
            <a:endParaRPr lang="en-US" sz="1200" baseline="0" dirty="0" smtClean="0">
              <a:solidFill>
                <a:srgbClr val="606060"/>
              </a:solidFill>
              <a:ea typeface="ＭＳ Ｐゴシック" charset="0"/>
              <a:cs typeface="ヒラギノ角ゴ ProN W3" charset="0"/>
              <a:sym typeface="Helvetica Neue" charset="0"/>
            </a:endParaRPr>
          </a:p>
          <a:p>
            <a:pPr indent="-457200" defTabSz="540045" fontAlgn="base">
              <a:buClr>
                <a:srgbClr val="606060"/>
              </a:buClr>
              <a:buSzPct val="100000"/>
            </a:pPr>
            <a:r>
              <a:rPr lang="en-US" sz="1200" baseline="0" dirty="0" smtClean="0">
                <a:solidFill>
                  <a:srgbClr val="606060"/>
                </a:solidFill>
                <a:ea typeface="ＭＳ Ｐゴシック" charset="0"/>
                <a:cs typeface="ヒラギノ角ゴ ProN W3" charset="0"/>
                <a:sym typeface="Helvetica Neue" charset="0"/>
              </a:rPr>
              <a:t>In the game, they have to complete a joint construction task together assuming asymmetric roles and communicating over restricted channels.</a:t>
            </a:r>
            <a:endParaRPr lang="en-US" sz="1200" dirty="0" smtClean="0">
              <a:solidFill>
                <a:srgbClr val="606060"/>
              </a:solidFill>
              <a:ea typeface="ＭＳ Ｐゴシック" charset="0"/>
              <a:cs typeface="ヒラギノ角ゴ ProN W3" charset="0"/>
              <a:sym typeface="Helvetica Neue" charset="0"/>
            </a:endParaRPr>
          </a:p>
        </p:txBody>
      </p:sp>
      <p:sp>
        <p:nvSpPr>
          <p:cNvPr id="4" name="Foliennummernplatzhalter 3"/>
          <p:cNvSpPr>
            <a:spLocks noGrp="1"/>
          </p:cNvSpPr>
          <p:nvPr>
            <p:ph type="sldNum" sz="quarter" idx="10"/>
          </p:nvPr>
        </p:nvSpPr>
        <p:spPr/>
        <p:txBody>
          <a:bodyPr/>
          <a:lstStyle/>
          <a:p>
            <a:fld id="{33646DD0-2E25-2F42-8123-AC46077DCA6B}" type="slidenum">
              <a:rPr lang="de-DE" smtClean="0"/>
              <a:t>4</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participants</a:t>
            </a:r>
            <a:r>
              <a:rPr lang="en-US" sz="1200" baseline="0" dirty="0" smtClean="0">
                <a:solidFill>
                  <a:srgbClr val="606060"/>
                </a:solidFill>
                <a:ea typeface="ＭＳ Ｐゴシック" charset="0"/>
                <a:cs typeface="ヒラギノ角ゴ ProN W3" charset="0"/>
                <a:sym typeface="Helvetica Neue" charset="0"/>
              </a:rPr>
              <a:t> have to </a:t>
            </a:r>
            <a:r>
              <a:rPr lang="en-US" sz="1200" dirty="0" smtClean="0">
                <a:solidFill>
                  <a:srgbClr val="606060"/>
                </a:solidFill>
                <a:ea typeface="ＭＳ Ｐゴシック" charset="0"/>
                <a:cs typeface="ヒラギノ角ゴ ProN W3" charset="0"/>
                <a:sym typeface="Helvetica Neue" charset="0"/>
              </a:rPr>
              <a:t>build a structure out of building blocks together</a:t>
            </a: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5</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err="1" smtClean="0"/>
              <a:t>they</a:t>
            </a:r>
            <a:r>
              <a:rPr lang="de-DE" baseline="0" dirty="0" smtClean="0"/>
              <a:t> </a:t>
            </a:r>
            <a:r>
              <a:rPr lang="de-DE" baseline="0" dirty="0" err="1" smtClean="0"/>
              <a:t>assume</a:t>
            </a:r>
            <a:r>
              <a:rPr lang="de-DE" baseline="0" dirty="0" smtClean="0"/>
              <a:t> </a:t>
            </a:r>
            <a:r>
              <a:rPr lang="de-DE" baseline="0" dirty="0" err="1" smtClean="0"/>
              <a:t>the</a:t>
            </a:r>
            <a:r>
              <a:rPr lang="de-DE" baseline="0" dirty="0" smtClean="0"/>
              <a:t> </a:t>
            </a:r>
            <a:r>
              <a:rPr lang="de-DE" baseline="0" dirty="0" err="1" smtClean="0"/>
              <a:t>role</a:t>
            </a:r>
            <a:r>
              <a:rPr lang="de-DE" baseline="0" dirty="0" smtClean="0"/>
              <a:t> </a:t>
            </a:r>
            <a:r>
              <a:rPr lang="de-DE" baseline="0" dirty="0" err="1" smtClean="0"/>
              <a:t>of</a:t>
            </a:r>
            <a:r>
              <a:rPr lang="de-DE" baseline="0" dirty="0" smtClean="0"/>
              <a:t> a </a:t>
            </a:r>
            <a:r>
              <a:rPr lang="de-DE" baseline="0" dirty="0" err="1" smtClean="0"/>
              <a:t>builder</a:t>
            </a:r>
            <a:r>
              <a:rPr lang="de-DE" baseline="0" dirty="0" smtClean="0"/>
              <a:t> </a:t>
            </a:r>
            <a:r>
              <a:rPr lang="de-DE" baseline="0" dirty="0" err="1" smtClean="0"/>
              <a:t>who</a:t>
            </a:r>
            <a:r>
              <a:rPr lang="de-DE" baseline="0" dirty="0" smtClean="0"/>
              <a:t> </a:t>
            </a:r>
            <a:r>
              <a:rPr lang="de-DE" baseline="0" dirty="0" err="1" smtClean="0"/>
              <a:t>has</a:t>
            </a:r>
            <a:r>
              <a:rPr lang="de-DE" baseline="0" dirty="0" smtClean="0"/>
              <a:t> </a:t>
            </a:r>
            <a:r>
              <a:rPr lang="de-DE" baseline="0" dirty="0" err="1" smtClean="0"/>
              <a:t>the</a:t>
            </a:r>
            <a:r>
              <a:rPr lang="de-DE" baseline="0" dirty="0" smtClean="0"/>
              <a:t> </a:t>
            </a:r>
            <a:r>
              <a:rPr lang="de-DE" baseline="0" dirty="0" err="1" smtClean="0"/>
              <a:t>building</a:t>
            </a:r>
            <a:r>
              <a:rPr lang="de-DE" baseline="0" dirty="0" smtClean="0"/>
              <a:t> </a:t>
            </a:r>
            <a:r>
              <a:rPr lang="de-DE" baseline="0" dirty="0" err="1" smtClean="0"/>
              <a:t>blocks</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role</a:t>
            </a:r>
            <a:r>
              <a:rPr lang="de-DE" baseline="0" dirty="0" smtClean="0"/>
              <a:t> </a:t>
            </a:r>
            <a:r>
              <a:rPr lang="de-DE" baseline="0" dirty="0" err="1" smtClean="0"/>
              <a:t>of</a:t>
            </a:r>
            <a:r>
              <a:rPr lang="de-DE" baseline="0" dirty="0" smtClean="0"/>
              <a:t> an </a:t>
            </a:r>
            <a:r>
              <a:rPr lang="de-DE" baseline="0" dirty="0" err="1" smtClean="0"/>
              <a:t>architect</a:t>
            </a:r>
            <a:r>
              <a:rPr lang="de-DE" baseline="0" dirty="0" smtClean="0"/>
              <a:t> </a:t>
            </a:r>
            <a:r>
              <a:rPr lang="de-DE" baseline="0" dirty="0" err="1" smtClean="0"/>
              <a:t>who</a:t>
            </a:r>
            <a:r>
              <a:rPr lang="de-DE" baseline="0" dirty="0" smtClean="0"/>
              <a:t> </a:t>
            </a:r>
            <a:r>
              <a:rPr lang="de-DE" baseline="0" dirty="0" err="1" smtClean="0"/>
              <a:t>knows</a:t>
            </a:r>
            <a:r>
              <a:rPr lang="de-DE" baseline="0" dirty="0" smtClean="0"/>
              <a:t> </a:t>
            </a:r>
            <a:r>
              <a:rPr lang="de-DE" baseline="0" dirty="0" err="1" smtClean="0"/>
              <a:t>what</a:t>
            </a:r>
            <a:r>
              <a:rPr lang="de-DE" baseline="0" dirty="0" smtClean="0"/>
              <a:t> </a:t>
            </a:r>
            <a:r>
              <a:rPr lang="de-DE" baseline="0" dirty="0" err="1" smtClean="0"/>
              <a:t>to</a:t>
            </a:r>
            <a:r>
              <a:rPr lang="de-DE" baseline="0" dirty="0" smtClean="0"/>
              <a:t> </a:t>
            </a:r>
            <a:r>
              <a:rPr lang="de-DE" baseline="0" dirty="0" err="1" smtClean="0"/>
              <a:t>build</a:t>
            </a:r>
            <a:r>
              <a:rPr lang="de-DE" baseline="0" dirty="0" smtClean="0"/>
              <a:t>.</a:t>
            </a:r>
          </a:p>
        </p:txBody>
      </p:sp>
      <p:sp>
        <p:nvSpPr>
          <p:cNvPr id="4" name="Foliennummernplatzhalter 3"/>
          <p:cNvSpPr>
            <a:spLocks noGrp="1"/>
          </p:cNvSpPr>
          <p:nvPr>
            <p:ph type="sldNum" sz="quarter" idx="10"/>
          </p:nvPr>
        </p:nvSpPr>
        <p:spPr/>
        <p:txBody>
          <a:bodyPr/>
          <a:lstStyle/>
          <a:p>
            <a:fld id="{33646DD0-2E25-2F42-8123-AC46077DCA6B}" type="slidenum">
              <a:rPr lang="de-DE" smtClean="0"/>
              <a:t>6</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but communication is not face-to-face</a:t>
            </a:r>
            <a:r>
              <a:rPr lang="en-US" sz="1200" baseline="0" dirty="0" smtClean="0">
                <a:solidFill>
                  <a:srgbClr val="606060"/>
                </a:solidFill>
                <a:ea typeface="ＭＳ Ｐゴシック" charset="0"/>
                <a:cs typeface="ヒラギノ角ゴ ProN W3" charset="0"/>
                <a:sym typeface="Helvetica Neue" charset="0"/>
              </a:rPr>
              <a:t> </a:t>
            </a:r>
            <a:endParaRPr lang="en-US" sz="1200" dirty="0" smtClean="0">
              <a:solidFill>
                <a:srgbClr val="606060"/>
              </a:solidFill>
              <a:ea typeface="ＭＳ Ｐゴシック" charset="0"/>
              <a:cs typeface="ヒラギノ角ゴ ProN W3" charset="0"/>
              <a:sym typeface="Helvetica Neue" charset="0"/>
            </a:endParaRP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7</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pPr indent="-457200" defTabSz="540045" fontAlgn="base">
              <a:buClr>
                <a:srgbClr val="606060"/>
              </a:buClr>
              <a:buSzPct val="100000"/>
            </a:pPr>
            <a:r>
              <a:rPr lang="en-US" sz="1200" dirty="0" smtClean="0">
                <a:solidFill>
                  <a:srgbClr val="606060"/>
                </a:solidFill>
                <a:ea typeface="ＭＳ Ｐゴシック" charset="0"/>
                <a:cs typeface="ヒラギノ角ゴ ProN W3" charset="0"/>
                <a:sym typeface="Helvetica Neue" charset="0"/>
              </a:rPr>
              <a:t>that would be too easy</a:t>
            </a:r>
            <a:r>
              <a:rPr lang="en-US" sz="1200" baseline="0" dirty="0" smtClean="0">
                <a:solidFill>
                  <a:srgbClr val="606060"/>
                </a:solidFill>
                <a:ea typeface="ＭＳ Ｐゴシック" charset="0"/>
                <a:cs typeface="ヒラギノ角ゴ ProN W3" charset="0"/>
                <a:sym typeface="Helvetica Neue" charset="0"/>
              </a:rPr>
              <a:t>, but it is restricted</a:t>
            </a:r>
            <a:endParaRPr lang="en-US" sz="1200" dirty="0" smtClean="0">
              <a:solidFill>
                <a:srgbClr val="606060"/>
              </a:solidFill>
              <a:ea typeface="ＭＳ Ｐゴシック" charset="0"/>
              <a:cs typeface="ヒラギノ角ゴ ProN W3" charset="0"/>
              <a:sym typeface="Helvetica Neue" charset="0"/>
            </a:endParaRPr>
          </a:p>
          <a:p>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t>8</a:t>
            </a:fld>
            <a:endParaRPr lang="de-DE"/>
          </a:p>
        </p:txBody>
      </p:sp>
    </p:spTree>
    <p:extLst>
      <p:ext uri="{BB962C8B-B14F-4D97-AF65-F5344CB8AC3E}">
        <p14:creationId xmlns:p14="http://schemas.microsoft.com/office/powerpoint/2010/main" val="2929969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DE" baseline="0" dirty="0" smtClean="0"/>
              <a:t>so </a:t>
            </a:r>
            <a:r>
              <a:rPr lang="de-DE" baseline="0" dirty="0" err="1" smtClean="0"/>
              <a:t>the</a:t>
            </a:r>
            <a:r>
              <a:rPr lang="de-DE" baseline="0" dirty="0" smtClean="0"/>
              <a:t> </a:t>
            </a:r>
            <a:r>
              <a:rPr lang="de-DE" baseline="0" dirty="0" err="1" smtClean="0"/>
              <a:t>setup</a:t>
            </a:r>
            <a:r>
              <a:rPr lang="de-DE" baseline="0" dirty="0" smtClean="0"/>
              <a:t> </a:t>
            </a:r>
            <a:r>
              <a:rPr lang="de-DE" baseline="0" dirty="0" err="1" smtClean="0"/>
              <a:t>looks</a:t>
            </a:r>
            <a:r>
              <a:rPr lang="de-DE" baseline="0" dirty="0" smtClean="0"/>
              <a:t> </a:t>
            </a:r>
            <a:r>
              <a:rPr lang="de-DE" baseline="0" dirty="0" err="1" smtClean="0"/>
              <a:t>as</a:t>
            </a:r>
            <a:r>
              <a:rPr lang="de-DE" baseline="0" dirty="0" smtClean="0"/>
              <a:t> </a:t>
            </a:r>
            <a:r>
              <a:rPr lang="de-DE" baseline="0" dirty="0" err="1" smtClean="0"/>
              <a:t>follows</a:t>
            </a:r>
            <a:r>
              <a:rPr lang="de-DE" baseline="0" dirty="0" smtClean="0"/>
              <a:t>:</a:t>
            </a:r>
          </a:p>
          <a:p>
            <a:endParaRPr lang="de-DE" baseline="0" dirty="0" smtClean="0"/>
          </a:p>
          <a:p>
            <a:r>
              <a:rPr lang="de-DE" baseline="0" dirty="0" err="1" smtClean="0"/>
              <a:t>the</a:t>
            </a:r>
            <a:r>
              <a:rPr lang="de-DE" baseline="0" dirty="0" smtClean="0"/>
              <a:t> </a:t>
            </a:r>
            <a:r>
              <a:rPr lang="de-DE" baseline="0" dirty="0" err="1" smtClean="0"/>
              <a:t>builder</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architect</a:t>
            </a:r>
            <a:r>
              <a:rPr lang="de-DE" baseline="0" dirty="0" smtClean="0"/>
              <a:t> </a:t>
            </a:r>
            <a:r>
              <a:rPr lang="de-DE" baseline="0" dirty="0" err="1" smtClean="0"/>
              <a:t>sit</a:t>
            </a:r>
            <a:r>
              <a:rPr lang="de-DE" baseline="0" dirty="0" smtClean="0"/>
              <a:t> in separate </a:t>
            </a:r>
            <a:r>
              <a:rPr lang="de-DE" baseline="0" dirty="0" err="1" smtClean="0"/>
              <a:t>rooms</a:t>
            </a:r>
            <a:r>
              <a:rPr lang="de-DE" baseline="0" dirty="0" smtClean="0"/>
              <a:t>. </a:t>
            </a:r>
            <a:r>
              <a:rPr lang="de-DE" baseline="0" dirty="0" err="1" smtClean="0"/>
              <a:t>they</a:t>
            </a:r>
            <a:r>
              <a:rPr lang="de-DE" baseline="0" dirty="0" smtClean="0"/>
              <a:t> do not </a:t>
            </a:r>
            <a:r>
              <a:rPr lang="de-DE" baseline="0" dirty="0" err="1" smtClean="0"/>
              <a:t>see</a:t>
            </a:r>
            <a:r>
              <a:rPr lang="de-DE" baseline="0" dirty="0" smtClean="0"/>
              <a:t> </a:t>
            </a:r>
            <a:r>
              <a:rPr lang="de-DE" baseline="0" dirty="0" err="1" smtClean="0"/>
              <a:t>or</a:t>
            </a:r>
            <a:r>
              <a:rPr lang="de-DE" baseline="0" dirty="0" smtClean="0"/>
              <a:t> </a:t>
            </a:r>
            <a:r>
              <a:rPr lang="de-DE" baseline="0" dirty="0" err="1" smtClean="0"/>
              <a:t>hear</a:t>
            </a:r>
            <a:r>
              <a:rPr lang="de-DE" baseline="0" dirty="0" smtClean="0"/>
              <a:t> </a:t>
            </a:r>
            <a:r>
              <a:rPr lang="de-DE" baseline="0" dirty="0" err="1" smtClean="0"/>
              <a:t>each</a:t>
            </a:r>
            <a:r>
              <a:rPr lang="de-DE" baseline="0" dirty="0" smtClean="0"/>
              <a:t> </a:t>
            </a:r>
            <a:r>
              <a:rPr lang="de-DE" baseline="0" dirty="0" err="1" smtClean="0"/>
              <a:t>other</a:t>
            </a:r>
            <a:endParaRPr lang="de-DE" baseline="0" dirty="0" smtClean="0"/>
          </a:p>
        </p:txBody>
      </p:sp>
      <p:sp>
        <p:nvSpPr>
          <p:cNvPr id="4" name="Foliennummernplatzhalter 3"/>
          <p:cNvSpPr>
            <a:spLocks noGrp="1"/>
          </p:cNvSpPr>
          <p:nvPr>
            <p:ph type="sldNum" sz="quarter" idx="10"/>
          </p:nvPr>
        </p:nvSpPr>
        <p:spPr/>
        <p:txBody>
          <a:bodyPr/>
          <a:lstStyle/>
          <a:p>
            <a:fld id="{33646DD0-2E25-2F42-8123-AC46077DCA6B}" type="slidenum">
              <a:rPr lang="de-DE" smtClean="0">
                <a:solidFill>
                  <a:prstClr val="black"/>
                </a:solidFill>
              </a:rPr>
              <a:pPr/>
              <a:t>9</a:t>
            </a:fld>
            <a:endParaRPr lang="de-DE">
              <a:solidFill>
                <a:prstClr val="black"/>
              </a:solidFill>
            </a:endParaRPr>
          </a:p>
        </p:txBody>
      </p:sp>
    </p:spTree>
    <p:extLst>
      <p:ext uri="{BB962C8B-B14F-4D97-AF65-F5344CB8AC3E}">
        <p14:creationId xmlns:p14="http://schemas.microsoft.com/office/powerpoint/2010/main" val="2929969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356" y="2130848"/>
            <a:ext cx="7773293" cy="1470049"/>
          </a:xfrm>
        </p:spPr>
        <p:txBody>
          <a:bodyPr/>
          <a:lstStyle/>
          <a:p>
            <a:r>
              <a:rPr lang="en-US" smtClean="0"/>
              <a:t>Mastertitelformat bearbeiten</a:t>
            </a:r>
            <a:endParaRPr lang="de-DE"/>
          </a:p>
        </p:txBody>
      </p:sp>
      <p:sp>
        <p:nvSpPr>
          <p:cNvPr id="3" name="Untertitel 2"/>
          <p:cNvSpPr>
            <a:spLocks noGrp="1"/>
          </p:cNvSpPr>
          <p:nvPr>
            <p:ph type="subTitle" idx="1"/>
          </p:nvPr>
        </p:nvSpPr>
        <p:spPr>
          <a:xfrm>
            <a:off x="1371824" y="3886650"/>
            <a:ext cx="6400353" cy="1752451"/>
          </a:xfrm>
        </p:spPr>
        <p:txBody>
          <a:bodyPr/>
          <a:lstStyle>
            <a:lvl1pPr marL="0" indent="0" algn="ctr">
              <a:buNone/>
              <a:defRPr/>
            </a:lvl1pPr>
            <a:lvl2pPr marL="360007" indent="0" algn="ctr">
              <a:buNone/>
              <a:defRPr/>
            </a:lvl2pPr>
            <a:lvl3pPr marL="720018" indent="0" algn="ctr">
              <a:buNone/>
              <a:defRPr/>
            </a:lvl3pPr>
            <a:lvl4pPr marL="1080024" indent="0" algn="ctr">
              <a:buNone/>
              <a:defRPr/>
            </a:lvl4pPr>
            <a:lvl5pPr marL="1440032" indent="0" algn="ctr">
              <a:buNone/>
              <a:defRPr/>
            </a:lvl5pPr>
            <a:lvl6pPr marL="1800041" indent="0" algn="ctr">
              <a:buNone/>
              <a:defRPr/>
            </a:lvl6pPr>
            <a:lvl7pPr marL="2160049" indent="0" algn="ctr">
              <a:buNone/>
              <a:defRPr/>
            </a:lvl7pPr>
            <a:lvl8pPr marL="2520056" indent="0" algn="ctr">
              <a:buNone/>
              <a:defRPr/>
            </a:lvl8pPr>
            <a:lvl9pPr marL="2880064" indent="0" algn="ctr">
              <a:buNone/>
              <a:defRPr/>
            </a:lvl9pPr>
          </a:lstStyle>
          <a:p>
            <a:r>
              <a:rPr lang="en-US" smtClean="0"/>
              <a:t>Master-Untertitelformat bearbeiten</a:t>
            </a:r>
            <a:endParaRPr lang="de-DE"/>
          </a:p>
        </p:txBody>
      </p:sp>
    </p:spTree>
    <p:extLst>
      <p:ext uri="{BB962C8B-B14F-4D97-AF65-F5344CB8AC3E}">
        <p14:creationId xmlns:p14="http://schemas.microsoft.com/office/powerpoint/2010/main" val="16125765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330380028"/>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57082" y="232174"/>
            <a:ext cx="2085082" cy="6018609"/>
          </a:xfrm>
        </p:spPr>
        <p:txBody>
          <a:bodyPr vert="eaVert"/>
          <a:lstStyle/>
          <a:p>
            <a:r>
              <a:rPr lang="en-US" smtClean="0"/>
              <a:t>Mastertitelformat bearbeiten</a:t>
            </a:r>
            <a:endParaRPr lang="de-DE"/>
          </a:p>
        </p:txBody>
      </p:sp>
      <p:sp>
        <p:nvSpPr>
          <p:cNvPr id="3" name="Vertikaler Textplatzhalter 2"/>
          <p:cNvSpPr>
            <a:spLocks noGrp="1"/>
          </p:cNvSpPr>
          <p:nvPr>
            <p:ph type="body" orient="vert" idx="1"/>
          </p:nvPr>
        </p:nvSpPr>
        <p:spPr>
          <a:xfrm>
            <a:off x="401836" y="232174"/>
            <a:ext cx="6148090" cy="6018609"/>
          </a:xfrm>
        </p:spPr>
        <p:txBody>
          <a:bodyPr vert="eaVert"/>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1190039385"/>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Tree>
    <p:extLst>
      <p:ext uri="{BB962C8B-B14F-4D97-AF65-F5344CB8AC3E}">
        <p14:creationId xmlns:p14="http://schemas.microsoft.com/office/powerpoint/2010/main" val="1693683711"/>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356" y="2130848"/>
            <a:ext cx="7773293" cy="1470049"/>
          </a:xfrm>
        </p:spPr>
        <p:txBody>
          <a:bodyPr/>
          <a:lstStyle/>
          <a:p>
            <a:r>
              <a:rPr lang="en-US" smtClean="0"/>
              <a:t>Mastertitelformat bearbeiten</a:t>
            </a:r>
            <a:endParaRPr lang="de-DE"/>
          </a:p>
        </p:txBody>
      </p:sp>
      <p:sp>
        <p:nvSpPr>
          <p:cNvPr id="3" name="Untertitel 2"/>
          <p:cNvSpPr>
            <a:spLocks noGrp="1"/>
          </p:cNvSpPr>
          <p:nvPr>
            <p:ph type="subTitle" idx="1"/>
          </p:nvPr>
        </p:nvSpPr>
        <p:spPr>
          <a:xfrm>
            <a:off x="1371824" y="3886650"/>
            <a:ext cx="6400353" cy="1752451"/>
          </a:xfrm>
        </p:spPr>
        <p:txBody>
          <a:bodyPr/>
          <a:lstStyle>
            <a:lvl1pPr marL="0" indent="0" algn="ctr">
              <a:buNone/>
              <a:defRPr/>
            </a:lvl1pPr>
            <a:lvl2pPr marL="360007" indent="0" algn="ctr">
              <a:buNone/>
              <a:defRPr/>
            </a:lvl2pPr>
            <a:lvl3pPr marL="720018" indent="0" algn="ctr">
              <a:buNone/>
              <a:defRPr/>
            </a:lvl3pPr>
            <a:lvl4pPr marL="1080024" indent="0" algn="ctr">
              <a:buNone/>
              <a:defRPr/>
            </a:lvl4pPr>
            <a:lvl5pPr marL="1440032" indent="0" algn="ctr">
              <a:buNone/>
              <a:defRPr/>
            </a:lvl5pPr>
            <a:lvl6pPr marL="1800041" indent="0" algn="ctr">
              <a:buNone/>
              <a:defRPr/>
            </a:lvl6pPr>
            <a:lvl7pPr marL="2160049" indent="0" algn="ctr">
              <a:buNone/>
              <a:defRPr/>
            </a:lvl7pPr>
            <a:lvl8pPr marL="2520056" indent="0" algn="ctr">
              <a:buNone/>
              <a:defRPr/>
            </a:lvl8pPr>
            <a:lvl9pPr marL="2880064" indent="0" algn="ctr">
              <a:buNone/>
              <a:defRPr/>
            </a:lvl9pPr>
          </a:lstStyle>
          <a:p>
            <a:r>
              <a:rPr lang="en-US" smtClean="0"/>
              <a:t>Master-Untertitelformat bearbeiten</a:t>
            </a:r>
            <a:endParaRPr lang="de-DE"/>
          </a:p>
        </p:txBody>
      </p:sp>
    </p:spTree>
    <p:extLst>
      <p:ext uri="{BB962C8B-B14F-4D97-AF65-F5344CB8AC3E}">
        <p14:creationId xmlns:p14="http://schemas.microsoft.com/office/powerpoint/2010/main" val="38645320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100">
                <a:latin typeface="Calibri" panose="020F0502020204030204" pitchFamily="34" charset="0"/>
              </a:defRPr>
            </a:lvl1pPr>
          </a:lstStyle>
          <a:p>
            <a:r>
              <a:rPr lang="en-US" dirty="0" err="1" smtClean="0"/>
              <a:t>Mastertitelformat</a:t>
            </a:r>
            <a:r>
              <a:rPr lang="en-US" dirty="0" smtClean="0"/>
              <a:t> </a:t>
            </a:r>
            <a:r>
              <a:rPr lang="en-US" dirty="0" err="1" smtClean="0"/>
              <a:t>bearbeiten</a:t>
            </a:r>
            <a:endParaRPr lang="de-DE" dirty="0"/>
          </a:p>
        </p:txBody>
      </p:sp>
      <p:sp>
        <p:nvSpPr>
          <p:cNvPr id="3" name="Inhaltsplatzhalter 2"/>
          <p:cNvSpPr>
            <a:spLocks noGrp="1"/>
          </p:cNvSpPr>
          <p:nvPr>
            <p:ph idx="1"/>
          </p:nvPr>
        </p:nvSpPr>
        <p:spPr/>
        <p:txBody>
          <a:bodyPr/>
          <a:lstStyle>
            <a:lvl1pPr>
              <a:defRPr sz="1700"/>
            </a:lvl1pPr>
            <a:lvl2pPr>
              <a:defRPr sz="1700"/>
            </a:lvl2pPr>
            <a:lvl3pPr>
              <a:defRPr sz="1700"/>
            </a:lvl3pPr>
            <a:lvl4pPr>
              <a:defRPr sz="1700"/>
            </a:lvl4pPr>
            <a:lvl5pPr>
              <a:defRPr sz="1700"/>
            </a:lvl5pPr>
          </a:lstStyle>
          <a:p>
            <a:pPr lvl="0"/>
            <a:r>
              <a:rPr lang="en-US" dirty="0" err="1" smtClean="0"/>
              <a:t>Mastertextformat</a:t>
            </a:r>
            <a:r>
              <a:rPr lang="en-US" dirty="0" smtClean="0"/>
              <a:t> </a:t>
            </a:r>
            <a:r>
              <a:rPr lang="en-US" dirty="0" err="1" smtClean="0"/>
              <a:t>bearbeiten</a:t>
            </a:r>
            <a:endParaRPr lang="en-US" dirty="0" smtClean="0"/>
          </a:p>
          <a:p>
            <a:pPr lvl="1"/>
            <a:r>
              <a:rPr lang="en-US" dirty="0" err="1" smtClean="0"/>
              <a:t>Zweite</a:t>
            </a:r>
            <a:r>
              <a:rPr lang="en-US" dirty="0" smtClean="0"/>
              <a:t> </a:t>
            </a:r>
            <a:r>
              <a:rPr lang="en-US" dirty="0" err="1" smtClean="0"/>
              <a:t>Ebene</a:t>
            </a:r>
            <a:endParaRPr lang="en-US" dirty="0" smtClean="0"/>
          </a:p>
          <a:p>
            <a:pPr lvl="2"/>
            <a:r>
              <a:rPr lang="en-US" dirty="0" err="1" smtClean="0"/>
              <a:t>Dritte</a:t>
            </a:r>
            <a:r>
              <a:rPr lang="en-US" dirty="0" smtClean="0"/>
              <a:t> </a:t>
            </a:r>
            <a:r>
              <a:rPr lang="en-US" dirty="0" err="1" smtClean="0"/>
              <a:t>Ebene</a:t>
            </a:r>
            <a:endParaRPr lang="en-US" dirty="0" smtClean="0"/>
          </a:p>
          <a:p>
            <a:pPr lvl="3"/>
            <a:r>
              <a:rPr lang="en-US" dirty="0" err="1" smtClean="0"/>
              <a:t>Vierte</a:t>
            </a:r>
            <a:r>
              <a:rPr lang="en-US" dirty="0" smtClean="0"/>
              <a:t> </a:t>
            </a:r>
            <a:r>
              <a:rPr lang="en-US" dirty="0" err="1" smtClean="0"/>
              <a:t>Ebene</a:t>
            </a:r>
            <a:endParaRPr lang="en-US" dirty="0" smtClean="0"/>
          </a:p>
          <a:p>
            <a:pPr lvl="4"/>
            <a:r>
              <a:rPr lang="en-US" dirty="0" err="1" smtClean="0"/>
              <a:t>Fünfte</a:t>
            </a:r>
            <a:r>
              <a:rPr lang="en-US" dirty="0" smtClean="0"/>
              <a:t> </a:t>
            </a:r>
            <a:r>
              <a:rPr lang="en-US" dirty="0" err="1" smtClean="0"/>
              <a:t>Ebene</a:t>
            </a:r>
            <a:endParaRPr lang="de-DE" dirty="0"/>
          </a:p>
        </p:txBody>
      </p:sp>
    </p:spTree>
    <p:extLst>
      <p:ext uri="{BB962C8B-B14F-4D97-AF65-F5344CB8AC3E}">
        <p14:creationId xmlns:p14="http://schemas.microsoft.com/office/powerpoint/2010/main" val="263215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191" y="4406802"/>
            <a:ext cx="7772177" cy="1361777"/>
          </a:xfrm>
        </p:spPr>
        <p:txBody>
          <a:bodyPr anchor="t"/>
          <a:lstStyle>
            <a:lvl1pPr algn="l">
              <a:defRPr sz="3200" b="1" cap="all"/>
            </a:lvl1pPr>
          </a:lstStyle>
          <a:p>
            <a:r>
              <a:rPr lang="en-US" smtClean="0"/>
              <a:t>Mastertitelformat bearbeiten</a:t>
            </a:r>
            <a:endParaRPr lang="de-DE"/>
          </a:p>
        </p:txBody>
      </p:sp>
      <p:sp>
        <p:nvSpPr>
          <p:cNvPr id="3" name="Textplatzhalter 2"/>
          <p:cNvSpPr>
            <a:spLocks noGrp="1"/>
          </p:cNvSpPr>
          <p:nvPr>
            <p:ph type="body" idx="1"/>
          </p:nvPr>
        </p:nvSpPr>
        <p:spPr>
          <a:xfrm>
            <a:off x="722191" y="2906613"/>
            <a:ext cx="7772177" cy="1500188"/>
          </a:xfrm>
        </p:spPr>
        <p:txBody>
          <a:bodyPr anchor="b"/>
          <a:lstStyle>
            <a:lvl1pPr marL="0" indent="0">
              <a:buNone/>
              <a:defRPr sz="1600"/>
            </a:lvl1pPr>
            <a:lvl2pPr marL="360007" indent="0">
              <a:buNone/>
              <a:defRPr sz="1400"/>
            </a:lvl2pPr>
            <a:lvl3pPr marL="720018" indent="0">
              <a:buNone/>
              <a:defRPr sz="1300"/>
            </a:lvl3pPr>
            <a:lvl4pPr marL="1080024" indent="0">
              <a:buNone/>
              <a:defRPr sz="1100"/>
            </a:lvl4pPr>
            <a:lvl5pPr marL="1440032" indent="0">
              <a:buNone/>
              <a:defRPr sz="1100"/>
            </a:lvl5pPr>
            <a:lvl6pPr marL="1800041" indent="0">
              <a:buNone/>
              <a:defRPr sz="1100"/>
            </a:lvl6pPr>
            <a:lvl7pPr marL="2160049" indent="0">
              <a:buNone/>
              <a:defRPr sz="1100"/>
            </a:lvl7pPr>
            <a:lvl8pPr marL="2520056" indent="0">
              <a:buNone/>
              <a:defRPr sz="1100"/>
            </a:lvl8pPr>
            <a:lvl9pPr marL="2880064" indent="0">
              <a:buNone/>
              <a:defRPr sz="1100"/>
            </a:lvl9pPr>
          </a:lstStyle>
          <a:p>
            <a:pPr lvl="0"/>
            <a:r>
              <a:rPr lang="en-US" smtClean="0"/>
              <a:t>Mastertextformat bearbeiten</a:t>
            </a:r>
          </a:p>
        </p:txBody>
      </p:sp>
    </p:spTree>
    <p:extLst>
      <p:ext uri="{BB962C8B-B14F-4D97-AF65-F5344CB8AC3E}">
        <p14:creationId xmlns:p14="http://schemas.microsoft.com/office/powerpoint/2010/main" val="1445570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sz="half" idx="1"/>
          </p:nvPr>
        </p:nvSpPr>
        <p:spPr>
          <a:xfrm>
            <a:off x="401837" y="1634133"/>
            <a:ext cx="4116586" cy="461664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Inhaltsplatzhalter 3"/>
          <p:cNvSpPr>
            <a:spLocks noGrp="1"/>
          </p:cNvSpPr>
          <p:nvPr>
            <p:ph sz="half" idx="2"/>
          </p:nvPr>
        </p:nvSpPr>
        <p:spPr>
          <a:xfrm>
            <a:off x="4625579" y="1634133"/>
            <a:ext cx="4116586" cy="461664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84926751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649" y="274588"/>
            <a:ext cx="8228707" cy="1143000"/>
          </a:xfrm>
        </p:spPr>
        <p:txBody>
          <a:bodyPr/>
          <a:lstStyle>
            <a:lvl1pPr>
              <a:defRPr/>
            </a:lvl1pPr>
          </a:lstStyle>
          <a:p>
            <a:r>
              <a:rPr lang="en-US" smtClean="0"/>
              <a:t>Mastertitelformat bearbeiten</a:t>
            </a:r>
            <a:endParaRPr lang="de-DE"/>
          </a:p>
        </p:txBody>
      </p:sp>
      <p:sp>
        <p:nvSpPr>
          <p:cNvPr id="3" name="Textplatzhalter 2"/>
          <p:cNvSpPr>
            <a:spLocks noGrp="1"/>
          </p:cNvSpPr>
          <p:nvPr>
            <p:ph type="body" idx="1"/>
          </p:nvPr>
        </p:nvSpPr>
        <p:spPr>
          <a:xfrm>
            <a:off x="457647" y="1534791"/>
            <a:ext cx="4039568" cy="639589"/>
          </a:xfrm>
        </p:spPr>
        <p:txBody>
          <a:bodyPr anchor="b"/>
          <a:lstStyle>
            <a:lvl1pPr marL="0" indent="0">
              <a:buNone/>
              <a:defRPr sz="1900" b="1"/>
            </a:lvl1pPr>
            <a:lvl2pPr marL="360007" indent="0">
              <a:buNone/>
              <a:defRPr sz="1600" b="1"/>
            </a:lvl2pPr>
            <a:lvl3pPr marL="720018" indent="0">
              <a:buNone/>
              <a:defRPr sz="1400" b="1"/>
            </a:lvl3pPr>
            <a:lvl4pPr marL="1080024" indent="0">
              <a:buNone/>
              <a:defRPr sz="1300" b="1"/>
            </a:lvl4pPr>
            <a:lvl5pPr marL="1440032" indent="0">
              <a:buNone/>
              <a:defRPr sz="1300" b="1"/>
            </a:lvl5pPr>
            <a:lvl6pPr marL="1800041" indent="0">
              <a:buNone/>
              <a:defRPr sz="1300" b="1"/>
            </a:lvl6pPr>
            <a:lvl7pPr marL="2160049" indent="0">
              <a:buNone/>
              <a:defRPr sz="1300" b="1"/>
            </a:lvl7pPr>
            <a:lvl8pPr marL="2520056" indent="0">
              <a:buNone/>
              <a:defRPr sz="1300" b="1"/>
            </a:lvl8pPr>
            <a:lvl9pPr marL="2880064" indent="0">
              <a:buNone/>
              <a:defRPr sz="1300" b="1"/>
            </a:lvl9pPr>
          </a:lstStyle>
          <a:p>
            <a:pPr lvl="0"/>
            <a:r>
              <a:rPr lang="en-US" smtClean="0"/>
              <a:t>Mastertextformat bearbeiten</a:t>
            </a:r>
          </a:p>
        </p:txBody>
      </p:sp>
      <p:sp>
        <p:nvSpPr>
          <p:cNvPr id="4" name="Inhaltsplatzhalter 3"/>
          <p:cNvSpPr>
            <a:spLocks noGrp="1"/>
          </p:cNvSpPr>
          <p:nvPr>
            <p:ph sz="half" idx="2"/>
          </p:nvPr>
        </p:nvSpPr>
        <p:spPr>
          <a:xfrm>
            <a:off x="457647" y="2174379"/>
            <a:ext cx="4039568" cy="395138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5" name="Textplatzhalter 4"/>
          <p:cNvSpPr>
            <a:spLocks noGrp="1"/>
          </p:cNvSpPr>
          <p:nvPr>
            <p:ph type="body" sz="quarter" idx="3"/>
          </p:nvPr>
        </p:nvSpPr>
        <p:spPr>
          <a:xfrm>
            <a:off x="4644557" y="1534791"/>
            <a:ext cx="4041799" cy="639589"/>
          </a:xfrm>
        </p:spPr>
        <p:txBody>
          <a:bodyPr anchor="b"/>
          <a:lstStyle>
            <a:lvl1pPr marL="0" indent="0">
              <a:buNone/>
              <a:defRPr sz="1900" b="1"/>
            </a:lvl1pPr>
            <a:lvl2pPr marL="360007" indent="0">
              <a:buNone/>
              <a:defRPr sz="1600" b="1"/>
            </a:lvl2pPr>
            <a:lvl3pPr marL="720018" indent="0">
              <a:buNone/>
              <a:defRPr sz="1400" b="1"/>
            </a:lvl3pPr>
            <a:lvl4pPr marL="1080024" indent="0">
              <a:buNone/>
              <a:defRPr sz="1300" b="1"/>
            </a:lvl4pPr>
            <a:lvl5pPr marL="1440032" indent="0">
              <a:buNone/>
              <a:defRPr sz="1300" b="1"/>
            </a:lvl5pPr>
            <a:lvl6pPr marL="1800041" indent="0">
              <a:buNone/>
              <a:defRPr sz="1300" b="1"/>
            </a:lvl6pPr>
            <a:lvl7pPr marL="2160049" indent="0">
              <a:buNone/>
              <a:defRPr sz="1300" b="1"/>
            </a:lvl7pPr>
            <a:lvl8pPr marL="2520056" indent="0">
              <a:buNone/>
              <a:defRPr sz="1300" b="1"/>
            </a:lvl8pPr>
            <a:lvl9pPr marL="2880064" indent="0">
              <a:buNone/>
              <a:defRPr sz="1300" b="1"/>
            </a:lvl9pPr>
          </a:lstStyle>
          <a:p>
            <a:pPr lvl="0"/>
            <a:r>
              <a:rPr lang="en-US" smtClean="0"/>
              <a:t>Mastertextformat bearbeiten</a:t>
            </a:r>
          </a:p>
        </p:txBody>
      </p:sp>
      <p:sp>
        <p:nvSpPr>
          <p:cNvPr id="6" name="Inhaltsplatzhalter 5"/>
          <p:cNvSpPr>
            <a:spLocks noGrp="1"/>
          </p:cNvSpPr>
          <p:nvPr>
            <p:ph sz="quarter" idx="4"/>
          </p:nvPr>
        </p:nvSpPr>
        <p:spPr>
          <a:xfrm>
            <a:off x="4644557" y="2174379"/>
            <a:ext cx="4041799" cy="395138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678801410"/>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Tree>
    <p:extLst>
      <p:ext uri="{BB962C8B-B14F-4D97-AF65-F5344CB8AC3E}">
        <p14:creationId xmlns:p14="http://schemas.microsoft.com/office/powerpoint/2010/main" val="129191638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2419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100">
                <a:latin typeface="Calibri" panose="020F0502020204030204" pitchFamily="34" charset="0"/>
              </a:defRPr>
            </a:lvl1pPr>
          </a:lstStyle>
          <a:p>
            <a:r>
              <a:rPr lang="en-US" smtClean="0"/>
              <a:t>Mastertitelformat bearbeiten</a:t>
            </a:r>
            <a:endParaRPr lang="de-DE" dirty="0"/>
          </a:p>
        </p:txBody>
      </p:sp>
      <p:sp>
        <p:nvSpPr>
          <p:cNvPr id="3" name="Inhaltsplatzhalter 2"/>
          <p:cNvSpPr>
            <a:spLocks noGrp="1"/>
          </p:cNvSpPr>
          <p:nvPr>
            <p:ph idx="1"/>
          </p:nvPr>
        </p:nvSpPr>
        <p:spPr/>
        <p:txBody>
          <a:bodyPr/>
          <a:lstStyle>
            <a:lvl1pPr>
              <a:defRPr sz="1700"/>
            </a:lvl1pPr>
            <a:lvl2pPr>
              <a:defRPr sz="1700"/>
            </a:lvl2pPr>
            <a:lvl3pPr>
              <a:defRPr sz="1700"/>
            </a:lvl3pPr>
            <a:lvl4pPr>
              <a:defRPr sz="1700"/>
            </a:lvl4pPr>
            <a:lvl5pPr>
              <a:defRPr sz="1700"/>
            </a:lvl5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dirty="0"/>
          </a:p>
        </p:txBody>
      </p:sp>
    </p:spTree>
    <p:extLst>
      <p:ext uri="{BB962C8B-B14F-4D97-AF65-F5344CB8AC3E}">
        <p14:creationId xmlns:p14="http://schemas.microsoft.com/office/powerpoint/2010/main" val="8286287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649" y="273475"/>
            <a:ext cx="3008189" cy="1161975"/>
          </a:xfrm>
        </p:spPr>
        <p:txBody>
          <a:bodyPr/>
          <a:lstStyle>
            <a:lvl1pPr algn="l">
              <a:defRPr sz="1600" b="1"/>
            </a:lvl1pPr>
          </a:lstStyle>
          <a:p>
            <a:r>
              <a:rPr lang="en-US" smtClean="0"/>
              <a:t>Mastertitelformat bearbeiten</a:t>
            </a:r>
            <a:endParaRPr lang="de-DE"/>
          </a:p>
        </p:txBody>
      </p:sp>
      <p:sp>
        <p:nvSpPr>
          <p:cNvPr id="3" name="Inhaltsplatzhalter 2"/>
          <p:cNvSpPr>
            <a:spLocks noGrp="1"/>
          </p:cNvSpPr>
          <p:nvPr>
            <p:ph idx="1"/>
          </p:nvPr>
        </p:nvSpPr>
        <p:spPr>
          <a:xfrm>
            <a:off x="3575226" y="273473"/>
            <a:ext cx="5111129" cy="5852294"/>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Textplatzhalter 3"/>
          <p:cNvSpPr>
            <a:spLocks noGrp="1"/>
          </p:cNvSpPr>
          <p:nvPr>
            <p:ph type="body" sz="half" idx="2"/>
          </p:nvPr>
        </p:nvSpPr>
        <p:spPr>
          <a:xfrm>
            <a:off x="457649" y="1435449"/>
            <a:ext cx="3008189" cy="4690318"/>
          </a:xfrm>
        </p:spPr>
        <p:txBody>
          <a:bodyPr/>
          <a:lstStyle>
            <a:lvl1pPr marL="0" indent="0">
              <a:buNone/>
              <a:defRPr sz="1100"/>
            </a:lvl1pPr>
            <a:lvl2pPr marL="360007" indent="0">
              <a:buNone/>
              <a:defRPr sz="900"/>
            </a:lvl2pPr>
            <a:lvl3pPr marL="720018" indent="0">
              <a:buNone/>
              <a:defRPr sz="800"/>
            </a:lvl3pPr>
            <a:lvl4pPr marL="1080024" indent="0">
              <a:buNone/>
              <a:defRPr sz="700"/>
            </a:lvl4pPr>
            <a:lvl5pPr marL="1440032" indent="0">
              <a:buNone/>
              <a:defRPr sz="700"/>
            </a:lvl5pPr>
            <a:lvl6pPr marL="1800041" indent="0">
              <a:buNone/>
              <a:defRPr sz="700"/>
            </a:lvl6pPr>
            <a:lvl7pPr marL="2160049" indent="0">
              <a:buNone/>
              <a:defRPr sz="700"/>
            </a:lvl7pPr>
            <a:lvl8pPr marL="2520056" indent="0">
              <a:buNone/>
              <a:defRPr sz="700"/>
            </a:lvl8pPr>
            <a:lvl9pPr marL="2880064" indent="0">
              <a:buNone/>
              <a:defRPr sz="700"/>
            </a:lvl9pPr>
          </a:lstStyle>
          <a:p>
            <a:pPr lvl="0"/>
            <a:r>
              <a:rPr lang="en-US" smtClean="0"/>
              <a:t>Mastertextformat bearbeiten</a:t>
            </a:r>
          </a:p>
        </p:txBody>
      </p:sp>
    </p:spTree>
    <p:extLst>
      <p:ext uri="{BB962C8B-B14F-4D97-AF65-F5344CB8AC3E}">
        <p14:creationId xmlns:p14="http://schemas.microsoft.com/office/powerpoint/2010/main" val="3084833962"/>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637" y="4800824"/>
            <a:ext cx="5486177" cy="567035"/>
          </a:xfrm>
        </p:spPr>
        <p:txBody>
          <a:bodyPr/>
          <a:lstStyle>
            <a:lvl1pPr algn="l">
              <a:defRPr sz="1600" b="1"/>
            </a:lvl1pPr>
          </a:lstStyle>
          <a:p>
            <a:r>
              <a:rPr lang="en-US" smtClean="0"/>
              <a:t>Mastertitelformat bearbeiten</a:t>
            </a:r>
            <a:endParaRPr lang="de-DE"/>
          </a:p>
        </p:txBody>
      </p:sp>
      <p:sp>
        <p:nvSpPr>
          <p:cNvPr id="3" name="Bildplatzhalter 2"/>
          <p:cNvSpPr>
            <a:spLocks noGrp="1"/>
          </p:cNvSpPr>
          <p:nvPr>
            <p:ph type="pic" idx="1"/>
          </p:nvPr>
        </p:nvSpPr>
        <p:spPr>
          <a:xfrm>
            <a:off x="1792637" y="612801"/>
            <a:ext cx="5486177" cy="4114354"/>
          </a:xfrm>
        </p:spPr>
        <p:txBody>
          <a:bodyPr/>
          <a:lstStyle>
            <a:lvl1pPr marL="0" indent="0">
              <a:buNone/>
              <a:defRPr sz="2500"/>
            </a:lvl1pPr>
            <a:lvl2pPr marL="360007" indent="0">
              <a:buNone/>
              <a:defRPr sz="2200"/>
            </a:lvl2pPr>
            <a:lvl3pPr marL="720018" indent="0">
              <a:buNone/>
              <a:defRPr sz="1900"/>
            </a:lvl3pPr>
            <a:lvl4pPr marL="1080024" indent="0">
              <a:buNone/>
              <a:defRPr sz="1600"/>
            </a:lvl4pPr>
            <a:lvl5pPr marL="1440032" indent="0">
              <a:buNone/>
              <a:defRPr sz="1600"/>
            </a:lvl5pPr>
            <a:lvl6pPr marL="1800041" indent="0">
              <a:buNone/>
              <a:defRPr sz="1600"/>
            </a:lvl6pPr>
            <a:lvl7pPr marL="2160049" indent="0">
              <a:buNone/>
              <a:defRPr sz="1600"/>
            </a:lvl7pPr>
            <a:lvl8pPr marL="2520056" indent="0">
              <a:buNone/>
              <a:defRPr sz="1600"/>
            </a:lvl8pPr>
            <a:lvl9pPr marL="2880064" indent="0">
              <a:buNone/>
              <a:defRPr sz="1600"/>
            </a:lvl9pPr>
          </a:lstStyle>
          <a:p>
            <a:pPr lvl="0"/>
            <a:endParaRPr lang="de-DE" noProof="0" smtClean="0">
              <a:sym typeface="Helvetica Neue" charset="0"/>
            </a:endParaRPr>
          </a:p>
        </p:txBody>
      </p:sp>
      <p:sp>
        <p:nvSpPr>
          <p:cNvPr id="4" name="Textplatzhalter 3"/>
          <p:cNvSpPr>
            <a:spLocks noGrp="1"/>
          </p:cNvSpPr>
          <p:nvPr>
            <p:ph type="body" sz="half" idx="2"/>
          </p:nvPr>
        </p:nvSpPr>
        <p:spPr>
          <a:xfrm>
            <a:off x="1792637" y="5367860"/>
            <a:ext cx="5486177" cy="804788"/>
          </a:xfrm>
        </p:spPr>
        <p:txBody>
          <a:bodyPr/>
          <a:lstStyle>
            <a:lvl1pPr marL="0" indent="0">
              <a:buNone/>
              <a:defRPr sz="1100"/>
            </a:lvl1pPr>
            <a:lvl2pPr marL="360007" indent="0">
              <a:buNone/>
              <a:defRPr sz="900"/>
            </a:lvl2pPr>
            <a:lvl3pPr marL="720018" indent="0">
              <a:buNone/>
              <a:defRPr sz="800"/>
            </a:lvl3pPr>
            <a:lvl4pPr marL="1080024" indent="0">
              <a:buNone/>
              <a:defRPr sz="700"/>
            </a:lvl4pPr>
            <a:lvl5pPr marL="1440032" indent="0">
              <a:buNone/>
              <a:defRPr sz="700"/>
            </a:lvl5pPr>
            <a:lvl6pPr marL="1800041" indent="0">
              <a:buNone/>
              <a:defRPr sz="700"/>
            </a:lvl6pPr>
            <a:lvl7pPr marL="2160049" indent="0">
              <a:buNone/>
              <a:defRPr sz="700"/>
            </a:lvl7pPr>
            <a:lvl8pPr marL="2520056" indent="0">
              <a:buNone/>
              <a:defRPr sz="700"/>
            </a:lvl8pPr>
            <a:lvl9pPr marL="2880064" indent="0">
              <a:buNone/>
              <a:defRPr sz="700"/>
            </a:lvl9pPr>
          </a:lstStyle>
          <a:p>
            <a:pPr lvl="0"/>
            <a:r>
              <a:rPr lang="en-US" smtClean="0"/>
              <a:t>Mastertextformat bearbeiten</a:t>
            </a:r>
          </a:p>
        </p:txBody>
      </p:sp>
    </p:spTree>
    <p:extLst>
      <p:ext uri="{BB962C8B-B14F-4D97-AF65-F5344CB8AC3E}">
        <p14:creationId xmlns:p14="http://schemas.microsoft.com/office/powerpoint/2010/main" val="2197708512"/>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2764889689"/>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57082" y="232174"/>
            <a:ext cx="2085082" cy="6018609"/>
          </a:xfrm>
        </p:spPr>
        <p:txBody>
          <a:bodyPr vert="eaVert"/>
          <a:lstStyle/>
          <a:p>
            <a:r>
              <a:rPr lang="en-US" smtClean="0"/>
              <a:t>Mastertitelformat bearbeiten</a:t>
            </a:r>
            <a:endParaRPr lang="de-DE"/>
          </a:p>
        </p:txBody>
      </p:sp>
      <p:sp>
        <p:nvSpPr>
          <p:cNvPr id="3" name="Vertikaler Textplatzhalter 2"/>
          <p:cNvSpPr>
            <a:spLocks noGrp="1"/>
          </p:cNvSpPr>
          <p:nvPr>
            <p:ph type="body" orient="vert" idx="1"/>
          </p:nvPr>
        </p:nvSpPr>
        <p:spPr>
          <a:xfrm>
            <a:off x="401836" y="232174"/>
            <a:ext cx="6148090" cy="6018609"/>
          </a:xfrm>
        </p:spPr>
        <p:txBody>
          <a:bodyPr vert="eaVert"/>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70534241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191" y="4406802"/>
            <a:ext cx="7772177" cy="1361777"/>
          </a:xfrm>
        </p:spPr>
        <p:txBody>
          <a:bodyPr anchor="t"/>
          <a:lstStyle>
            <a:lvl1pPr algn="l">
              <a:defRPr sz="3200" b="1" cap="all"/>
            </a:lvl1pPr>
          </a:lstStyle>
          <a:p>
            <a:r>
              <a:rPr lang="en-US" smtClean="0"/>
              <a:t>Mastertitelformat bearbeiten</a:t>
            </a:r>
            <a:endParaRPr lang="de-DE"/>
          </a:p>
        </p:txBody>
      </p:sp>
      <p:sp>
        <p:nvSpPr>
          <p:cNvPr id="3" name="Textplatzhalter 2"/>
          <p:cNvSpPr>
            <a:spLocks noGrp="1"/>
          </p:cNvSpPr>
          <p:nvPr>
            <p:ph type="body" idx="1"/>
          </p:nvPr>
        </p:nvSpPr>
        <p:spPr>
          <a:xfrm>
            <a:off x="722191" y="2906613"/>
            <a:ext cx="7772177" cy="1500188"/>
          </a:xfrm>
        </p:spPr>
        <p:txBody>
          <a:bodyPr anchor="b"/>
          <a:lstStyle>
            <a:lvl1pPr marL="0" indent="0">
              <a:buNone/>
              <a:defRPr sz="1600"/>
            </a:lvl1pPr>
            <a:lvl2pPr marL="360007" indent="0">
              <a:buNone/>
              <a:defRPr sz="1400"/>
            </a:lvl2pPr>
            <a:lvl3pPr marL="720018" indent="0">
              <a:buNone/>
              <a:defRPr sz="1300"/>
            </a:lvl3pPr>
            <a:lvl4pPr marL="1080024" indent="0">
              <a:buNone/>
              <a:defRPr sz="1100"/>
            </a:lvl4pPr>
            <a:lvl5pPr marL="1440032" indent="0">
              <a:buNone/>
              <a:defRPr sz="1100"/>
            </a:lvl5pPr>
            <a:lvl6pPr marL="1800041" indent="0">
              <a:buNone/>
              <a:defRPr sz="1100"/>
            </a:lvl6pPr>
            <a:lvl7pPr marL="2160049" indent="0">
              <a:buNone/>
              <a:defRPr sz="1100"/>
            </a:lvl7pPr>
            <a:lvl8pPr marL="2520056" indent="0">
              <a:buNone/>
              <a:defRPr sz="1100"/>
            </a:lvl8pPr>
            <a:lvl9pPr marL="2880064" indent="0">
              <a:buNone/>
              <a:defRPr sz="1100"/>
            </a:lvl9pPr>
          </a:lstStyle>
          <a:p>
            <a:pPr lvl="0"/>
            <a:r>
              <a:rPr lang="en-US" smtClean="0"/>
              <a:t>Mastertextformat bearbeiten</a:t>
            </a:r>
          </a:p>
        </p:txBody>
      </p:sp>
    </p:spTree>
    <p:extLst>
      <p:ext uri="{BB962C8B-B14F-4D97-AF65-F5344CB8AC3E}">
        <p14:creationId xmlns:p14="http://schemas.microsoft.com/office/powerpoint/2010/main" val="21900169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
        <p:nvSpPr>
          <p:cNvPr id="3" name="Inhaltsplatzhalter 2"/>
          <p:cNvSpPr>
            <a:spLocks noGrp="1"/>
          </p:cNvSpPr>
          <p:nvPr>
            <p:ph sz="half" idx="1"/>
          </p:nvPr>
        </p:nvSpPr>
        <p:spPr>
          <a:xfrm>
            <a:off x="401837" y="1634133"/>
            <a:ext cx="4116586" cy="461664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Inhaltsplatzhalter 3"/>
          <p:cNvSpPr>
            <a:spLocks noGrp="1"/>
          </p:cNvSpPr>
          <p:nvPr>
            <p:ph sz="half" idx="2"/>
          </p:nvPr>
        </p:nvSpPr>
        <p:spPr>
          <a:xfrm>
            <a:off x="4625579" y="1634133"/>
            <a:ext cx="4116586" cy="4616648"/>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317570502"/>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649" y="274588"/>
            <a:ext cx="8228707" cy="1143000"/>
          </a:xfrm>
        </p:spPr>
        <p:txBody>
          <a:bodyPr/>
          <a:lstStyle>
            <a:lvl1pPr>
              <a:defRPr/>
            </a:lvl1pPr>
          </a:lstStyle>
          <a:p>
            <a:r>
              <a:rPr lang="en-US" smtClean="0"/>
              <a:t>Mastertitelformat bearbeiten</a:t>
            </a:r>
            <a:endParaRPr lang="de-DE"/>
          </a:p>
        </p:txBody>
      </p:sp>
      <p:sp>
        <p:nvSpPr>
          <p:cNvPr id="3" name="Textplatzhalter 2"/>
          <p:cNvSpPr>
            <a:spLocks noGrp="1"/>
          </p:cNvSpPr>
          <p:nvPr>
            <p:ph type="body" idx="1"/>
          </p:nvPr>
        </p:nvSpPr>
        <p:spPr>
          <a:xfrm>
            <a:off x="457647" y="1534791"/>
            <a:ext cx="4039568" cy="639589"/>
          </a:xfrm>
        </p:spPr>
        <p:txBody>
          <a:bodyPr anchor="b"/>
          <a:lstStyle>
            <a:lvl1pPr marL="0" indent="0">
              <a:buNone/>
              <a:defRPr sz="1900" b="1"/>
            </a:lvl1pPr>
            <a:lvl2pPr marL="360007" indent="0">
              <a:buNone/>
              <a:defRPr sz="1600" b="1"/>
            </a:lvl2pPr>
            <a:lvl3pPr marL="720018" indent="0">
              <a:buNone/>
              <a:defRPr sz="1400" b="1"/>
            </a:lvl3pPr>
            <a:lvl4pPr marL="1080024" indent="0">
              <a:buNone/>
              <a:defRPr sz="1300" b="1"/>
            </a:lvl4pPr>
            <a:lvl5pPr marL="1440032" indent="0">
              <a:buNone/>
              <a:defRPr sz="1300" b="1"/>
            </a:lvl5pPr>
            <a:lvl6pPr marL="1800041" indent="0">
              <a:buNone/>
              <a:defRPr sz="1300" b="1"/>
            </a:lvl6pPr>
            <a:lvl7pPr marL="2160049" indent="0">
              <a:buNone/>
              <a:defRPr sz="1300" b="1"/>
            </a:lvl7pPr>
            <a:lvl8pPr marL="2520056" indent="0">
              <a:buNone/>
              <a:defRPr sz="1300" b="1"/>
            </a:lvl8pPr>
            <a:lvl9pPr marL="2880064" indent="0">
              <a:buNone/>
              <a:defRPr sz="1300" b="1"/>
            </a:lvl9pPr>
          </a:lstStyle>
          <a:p>
            <a:pPr lvl="0"/>
            <a:r>
              <a:rPr lang="en-US" smtClean="0"/>
              <a:t>Mastertextformat bearbeiten</a:t>
            </a:r>
          </a:p>
        </p:txBody>
      </p:sp>
      <p:sp>
        <p:nvSpPr>
          <p:cNvPr id="4" name="Inhaltsplatzhalter 3"/>
          <p:cNvSpPr>
            <a:spLocks noGrp="1"/>
          </p:cNvSpPr>
          <p:nvPr>
            <p:ph sz="half" idx="2"/>
          </p:nvPr>
        </p:nvSpPr>
        <p:spPr>
          <a:xfrm>
            <a:off x="457647" y="2174379"/>
            <a:ext cx="4039568" cy="395138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5" name="Textplatzhalter 4"/>
          <p:cNvSpPr>
            <a:spLocks noGrp="1"/>
          </p:cNvSpPr>
          <p:nvPr>
            <p:ph type="body" sz="quarter" idx="3"/>
          </p:nvPr>
        </p:nvSpPr>
        <p:spPr>
          <a:xfrm>
            <a:off x="4644557" y="1534791"/>
            <a:ext cx="4041799" cy="639589"/>
          </a:xfrm>
        </p:spPr>
        <p:txBody>
          <a:bodyPr anchor="b"/>
          <a:lstStyle>
            <a:lvl1pPr marL="0" indent="0">
              <a:buNone/>
              <a:defRPr sz="1900" b="1"/>
            </a:lvl1pPr>
            <a:lvl2pPr marL="360007" indent="0">
              <a:buNone/>
              <a:defRPr sz="1600" b="1"/>
            </a:lvl2pPr>
            <a:lvl3pPr marL="720018" indent="0">
              <a:buNone/>
              <a:defRPr sz="1400" b="1"/>
            </a:lvl3pPr>
            <a:lvl4pPr marL="1080024" indent="0">
              <a:buNone/>
              <a:defRPr sz="1300" b="1"/>
            </a:lvl4pPr>
            <a:lvl5pPr marL="1440032" indent="0">
              <a:buNone/>
              <a:defRPr sz="1300" b="1"/>
            </a:lvl5pPr>
            <a:lvl6pPr marL="1800041" indent="0">
              <a:buNone/>
              <a:defRPr sz="1300" b="1"/>
            </a:lvl6pPr>
            <a:lvl7pPr marL="2160049" indent="0">
              <a:buNone/>
              <a:defRPr sz="1300" b="1"/>
            </a:lvl7pPr>
            <a:lvl8pPr marL="2520056" indent="0">
              <a:buNone/>
              <a:defRPr sz="1300" b="1"/>
            </a:lvl8pPr>
            <a:lvl9pPr marL="2880064" indent="0">
              <a:buNone/>
              <a:defRPr sz="1300" b="1"/>
            </a:lvl9pPr>
          </a:lstStyle>
          <a:p>
            <a:pPr lvl="0"/>
            <a:r>
              <a:rPr lang="en-US" smtClean="0"/>
              <a:t>Mastertextformat bearbeiten</a:t>
            </a:r>
          </a:p>
        </p:txBody>
      </p:sp>
      <p:sp>
        <p:nvSpPr>
          <p:cNvPr id="6" name="Inhaltsplatzhalter 5"/>
          <p:cNvSpPr>
            <a:spLocks noGrp="1"/>
          </p:cNvSpPr>
          <p:nvPr>
            <p:ph sz="quarter" idx="4"/>
          </p:nvPr>
        </p:nvSpPr>
        <p:spPr>
          <a:xfrm>
            <a:off x="4644557" y="2174379"/>
            <a:ext cx="4041799" cy="3951387"/>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Tree>
    <p:extLst>
      <p:ext uri="{BB962C8B-B14F-4D97-AF65-F5344CB8AC3E}">
        <p14:creationId xmlns:p14="http://schemas.microsoft.com/office/powerpoint/2010/main" val="4207457163"/>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Mastertitelformat bearbeiten</a:t>
            </a:r>
            <a:endParaRPr lang="de-DE"/>
          </a:p>
        </p:txBody>
      </p:sp>
    </p:spTree>
    <p:extLst>
      <p:ext uri="{BB962C8B-B14F-4D97-AF65-F5344CB8AC3E}">
        <p14:creationId xmlns:p14="http://schemas.microsoft.com/office/powerpoint/2010/main" val="2890633781"/>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849199"/>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649" y="273475"/>
            <a:ext cx="3008189" cy="1161975"/>
          </a:xfrm>
        </p:spPr>
        <p:txBody>
          <a:bodyPr/>
          <a:lstStyle>
            <a:lvl1pPr algn="l">
              <a:defRPr sz="1600" b="1"/>
            </a:lvl1pPr>
          </a:lstStyle>
          <a:p>
            <a:r>
              <a:rPr lang="en-US" smtClean="0"/>
              <a:t>Mastertitelformat bearbeiten</a:t>
            </a:r>
            <a:endParaRPr lang="de-DE"/>
          </a:p>
        </p:txBody>
      </p:sp>
      <p:sp>
        <p:nvSpPr>
          <p:cNvPr id="3" name="Inhaltsplatzhalter 2"/>
          <p:cNvSpPr>
            <a:spLocks noGrp="1"/>
          </p:cNvSpPr>
          <p:nvPr>
            <p:ph idx="1"/>
          </p:nvPr>
        </p:nvSpPr>
        <p:spPr>
          <a:xfrm>
            <a:off x="3575226" y="273473"/>
            <a:ext cx="5111129" cy="5852294"/>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4" name="Textplatzhalter 3"/>
          <p:cNvSpPr>
            <a:spLocks noGrp="1"/>
          </p:cNvSpPr>
          <p:nvPr>
            <p:ph type="body" sz="half" idx="2"/>
          </p:nvPr>
        </p:nvSpPr>
        <p:spPr>
          <a:xfrm>
            <a:off x="457649" y="1435449"/>
            <a:ext cx="3008189" cy="4690318"/>
          </a:xfrm>
        </p:spPr>
        <p:txBody>
          <a:bodyPr/>
          <a:lstStyle>
            <a:lvl1pPr marL="0" indent="0">
              <a:buNone/>
              <a:defRPr sz="1100"/>
            </a:lvl1pPr>
            <a:lvl2pPr marL="360007" indent="0">
              <a:buNone/>
              <a:defRPr sz="900"/>
            </a:lvl2pPr>
            <a:lvl3pPr marL="720018" indent="0">
              <a:buNone/>
              <a:defRPr sz="800"/>
            </a:lvl3pPr>
            <a:lvl4pPr marL="1080024" indent="0">
              <a:buNone/>
              <a:defRPr sz="700"/>
            </a:lvl4pPr>
            <a:lvl5pPr marL="1440032" indent="0">
              <a:buNone/>
              <a:defRPr sz="700"/>
            </a:lvl5pPr>
            <a:lvl6pPr marL="1800041" indent="0">
              <a:buNone/>
              <a:defRPr sz="700"/>
            </a:lvl6pPr>
            <a:lvl7pPr marL="2160049" indent="0">
              <a:buNone/>
              <a:defRPr sz="700"/>
            </a:lvl7pPr>
            <a:lvl8pPr marL="2520056" indent="0">
              <a:buNone/>
              <a:defRPr sz="700"/>
            </a:lvl8pPr>
            <a:lvl9pPr marL="2880064" indent="0">
              <a:buNone/>
              <a:defRPr sz="700"/>
            </a:lvl9pPr>
          </a:lstStyle>
          <a:p>
            <a:pPr lvl="0"/>
            <a:r>
              <a:rPr lang="en-US" smtClean="0"/>
              <a:t>Mastertextformat bearbeiten</a:t>
            </a:r>
          </a:p>
        </p:txBody>
      </p:sp>
    </p:spTree>
    <p:extLst>
      <p:ext uri="{BB962C8B-B14F-4D97-AF65-F5344CB8AC3E}">
        <p14:creationId xmlns:p14="http://schemas.microsoft.com/office/powerpoint/2010/main" val="1399583833"/>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637" y="4800824"/>
            <a:ext cx="5486177" cy="567035"/>
          </a:xfrm>
        </p:spPr>
        <p:txBody>
          <a:bodyPr/>
          <a:lstStyle>
            <a:lvl1pPr algn="l">
              <a:defRPr sz="1600" b="1"/>
            </a:lvl1pPr>
          </a:lstStyle>
          <a:p>
            <a:r>
              <a:rPr lang="en-US" smtClean="0"/>
              <a:t>Mastertitelformat bearbeiten</a:t>
            </a:r>
            <a:endParaRPr lang="de-DE"/>
          </a:p>
        </p:txBody>
      </p:sp>
      <p:sp>
        <p:nvSpPr>
          <p:cNvPr id="4" name="Textplatzhalter 3"/>
          <p:cNvSpPr>
            <a:spLocks noGrp="1"/>
          </p:cNvSpPr>
          <p:nvPr>
            <p:ph type="body" sz="half" idx="2"/>
          </p:nvPr>
        </p:nvSpPr>
        <p:spPr>
          <a:xfrm>
            <a:off x="1792637" y="5367860"/>
            <a:ext cx="5486177" cy="804788"/>
          </a:xfrm>
        </p:spPr>
        <p:txBody>
          <a:bodyPr/>
          <a:lstStyle>
            <a:lvl1pPr marL="0" indent="0">
              <a:buNone/>
              <a:defRPr sz="1100"/>
            </a:lvl1pPr>
            <a:lvl2pPr marL="360007" indent="0">
              <a:buNone/>
              <a:defRPr sz="900"/>
            </a:lvl2pPr>
            <a:lvl3pPr marL="720018" indent="0">
              <a:buNone/>
              <a:defRPr sz="800"/>
            </a:lvl3pPr>
            <a:lvl4pPr marL="1080024" indent="0">
              <a:buNone/>
              <a:defRPr sz="700"/>
            </a:lvl4pPr>
            <a:lvl5pPr marL="1440032" indent="0">
              <a:buNone/>
              <a:defRPr sz="700"/>
            </a:lvl5pPr>
            <a:lvl6pPr marL="1800041" indent="0">
              <a:buNone/>
              <a:defRPr sz="700"/>
            </a:lvl6pPr>
            <a:lvl7pPr marL="2160049" indent="0">
              <a:buNone/>
              <a:defRPr sz="700"/>
            </a:lvl7pPr>
            <a:lvl8pPr marL="2520056" indent="0">
              <a:buNone/>
              <a:defRPr sz="700"/>
            </a:lvl8pPr>
            <a:lvl9pPr marL="2880064" indent="0">
              <a:buNone/>
              <a:defRPr sz="700"/>
            </a:lvl9pPr>
          </a:lstStyle>
          <a:p>
            <a:pPr lvl="0"/>
            <a:r>
              <a:rPr lang="en-US" smtClean="0"/>
              <a:t>Mastertextformat bearbeiten</a:t>
            </a:r>
          </a:p>
        </p:txBody>
      </p:sp>
    </p:spTree>
    <p:extLst>
      <p:ext uri="{BB962C8B-B14F-4D97-AF65-F5344CB8AC3E}">
        <p14:creationId xmlns:p14="http://schemas.microsoft.com/office/powerpoint/2010/main" val="31235476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95101" y="897469"/>
            <a:ext cx="8340328" cy="2329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9998" tIns="29998" rIns="29998" bIns="29998" numCol="1" anchor="b" anchorCtr="0" compatLnSpc="1">
            <a:prstTxWarp prst="textNoShape">
              <a:avLst/>
            </a:prstTxWarp>
          </a:bodyPr>
          <a:lstStyle/>
          <a:p>
            <a:pPr lvl="0"/>
            <a:r>
              <a:rPr lang="en-US" smtClean="0">
                <a:sym typeface="Helvetica Neue Light" charset="0"/>
              </a:rPr>
              <a:t>Mastertitelformat bearbeiten</a:t>
            </a:r>
            <a:endParaRPr lang="en-US" dirty="0">
              <a:sym typeface="Helvetica Neue Light" charset="0"/>
            </a:endParaRPr>
          </a:p>
        </p:txBody>
      </p:sp>
      <p:sp>
        <p:nvSpPr>
          <p:cNvPr id="2051" name="Line 2"/>
          <p:cNvSpPr>
            <a:spLocks noChangeShapeType="1"/>
          </p:cNvSpPr>
          <p:nvPr/>
        </p:nvSpPr>
        <p:spPr bwMode="auto">
          <a:xfrm>
            <a:off x="395101" y="3429000"/>
            <a:ext cx="8347087" cy="0"/>
          </a:xfrm>
          <a:prstGeom prst="line">
            <a:avLst/>
          </a:prstGeom>
          <a:noFill/>
          <a:ln w="12700">
            <a:solidFill>
              <a:srgbClr val="888888"/>
            </a:solidFill>
            <a:miter lim="800000"/>
            <a:headEnd/>
            <a:tailEnd/>
          </a:ln>
          <a:extLst>
            <a:ext uri="{909E8E84-426E-40dd-AFC4-6F175D3DCCD1}">
              <a14:hiddenFill xmlns:a14="http://schemas.microsoft.com/office/drawing/2010/main">
                <a:noFill/>
              </a14:hiddenFill>
            </a:ext>
          </a:extLst>
        </p:spPr>
        <p:txBody>
          <a:bodyPr lIns="0" tIns="0" rIns="0" bIns="0"/>
          <a:lstStyle/>
          <a:p>
            <a:pPr algn="ctr" defTabSz="914300" fontAlgn="base">
              <a:spcBef>
                <a:spcPct val="0"/>
              </a:spcBef>
              <a:spcAft>
                <a:spcPct val="0"/>
              </a:spcAft>
            </a:pPr>
            <a:endParaRPr lang="de-DE" sz="3300">
              <a:solidFill>
                <a:srgbClr val="000000"/>
              </a:solidFill>
              <a:latin typeface="Helvetica Neue Light" charset="0"/>
              <a:ea typeface="ヒラギノ角ゴ ProN W3" charset="0"/>
              <a:cs typeface="ヒラギノ角ゴ ProN W3" charset="0"/>
              <a:sym typeface="Helvetica Neue Light" charset="0"/>
            </a:endParaRPr>
          </a:p>
        </p:txBody>
      </p:sp>
      <p:sp>
        <p:nvSpPr>
          <p:cNvPr id="2" name="Rectangle 3"/>
          <p:cNvSpPr>
            <a:spLocks noGrp="1" noChangeArrowheads="1"/>
          </p:cNvSpPr>
          <p:nvPr>
            <p:ph type="body" idx="1"/>
          </p:nvPr>
        </p:nvSpPr>
        <p:spPr bwMode="auto">
          <a:xfrm>
            <a:off x="401836" y="3631523"/>
            <a:ext cx="8340328" cy="2126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9998" tIns="29998" rIns="29998" bIns="29998" numCol="1" anchor="t" anchorCtr="0" compatLnSpc="1">
            <a:prstTxWarp prst="textNoShape">
              <a:avLst/>
            </a:prstTxWarp>
          </a:bodyPr>
          <a:lstStyle/>
          <a:p>
            <a:pPr lvl="0"/>
            <a:r>
              <a:rPr lang="en-US" smtClean="0">
                <a:sym typeface="Helvetica Neue" charset="0"/>
              </a:rPr>
              <a:t>Mastertextformat bearbeiten</a:t>
            </a:r>
          </a:p>
          <a:p>
            <a:pPr lvl="1"/>
            <a:r>
              <a:rPr lang="en-US" smtClean="0">
                <a:sym typeface="Helvetica Neue" charset="0"/>
              </a:rPr>
              <a:t>Zweite Ebene</a:t>
            </a:r>
          </a:p>
          <a:p>
            <a:pPr lvl="2"/>
            <a:r>
              <a:rPr lang="en-US" smtClean="0">
                <a:sym typeface="Helvetica Neue" charset="0"/>
              </a:rPr>
              <a:t>Dritte Ebene</a:t>
            </a:r>
          </a:p>
          <a:p>
            <a:pPr lvl="3"/>
            <a:r>
              <a:rPr lang="en-US" smtClean="0">
                <a:sym typeface="Helvetica Neue" charset="0"/>
              </a:rPr>
              <a:t>Vierte Ebene</a:t>
            </a:r>
          </a:p>
          <a:p>
            <a:pPr lvl="4"/>
            <a:r>
              <a:rPr lang="en-US" smtClean="0">
                <a:sym typeface="Helvetica Neue" charset="0"/>
              </a:rPr>
              <a:t>Fünfte Ebene</a:t>
            </a:r>
            <a:endParaRPr lang="en-US" dirty="0">
              <a:sym typeface="Helvetica Neue" charset="0"/>
            </a:endParaRPr>
          </a:p>
        </p:txBody>
      </p:sp>
    </p:spTree>
    <p:extLst>
      <p:ext uri="{BB962C8B-B14F-4D97-AF65-F5344CB8AC3E}">
        <p14:creationId xmlns:p14="http://schemas.microsoft.com/office/powerpoint/2010/main" val="24579376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3300">
          <a:solidFill>
            <a:schemeClr val="tx1"/>
          </a:solidFill>
          <a:latin typeface="+mj-lt"/>
          <a:ea typeface="+mj-ea"/>
          <a:cs typeface="+mj-cs"/>
          <a:sym typeface="Helvetica Neue Light" charset="0"/>
        </a:defRPr>
      </a:lvl1pPr>
      <a:lvl2pPr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2pPr>
      <a:lvl3pPr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3pPr>
      <a:lvl4pPr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4pPr>
      <a:lvl5pPr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5pPr>
      <a:lvl6pPr marL="360007"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6pPr>
      <a:lvl7pPr marL="720018"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7pPr>
      <a:lvl8pPr marL="1080024"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8pPr>
      <a:lvl9pPr marL="1440032" algn="l" rtl="0" eaLnBrk="1" fontAlgn="base" hangingPunct="1">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9pPr>
    </p:titleStyle>
    <p:bodyStyle>
      <a:lvl1pPr marL="210004"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1pPr>
      <a:lvl2pPr marL="520011"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2pPr>
      <a:lvl3pPr marL="870020"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3pPr>
      <a:lvl4pPr marL="1220028"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4pPr>
      <a:lvl5pPr marL="1570035"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5pPr>
      <a:lvl6pPr marL="1930042"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6pPr>
      <a:lvl7pPr marL="2290052"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7pPr>
      <a:lvl8pPr marL="2650060"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8pPr>
      <a:lvl9pPr marL="3010067"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9pPr>
    </p:bodyStyle>
    <p:otherStyle>
      <a:defPPr>
        <a:defRPr lang="de-DE"/>
      </a:defPPr>
      <a:lvl1pPr marL="0" algn="l" defTabSz="360007" rtl="0" eaLnBrk="1" latinLnBrk="0" hangingPunct="1">
        <a:defRPr sz="1400" kern="1200">
          <a:solidFill>
            <a:schemeClr val="tx1"/>
          </a:solidFill>
          <a:latin typeface="+mn-lt"/>
          <a:ea typeface="+mn-ea"/>
          <a:cs typeface="+mn-cs"/>
        </a:defRPr>
      </a:lvl1pPr>
      <a:lvl2pPr marL="360007" algn="l" defTabSz="360007" rtl="0" eaLnBrk="1" latinLnBrk="0" hangingPunct="1">
        <a:defRPr sz="1400" kern="1200">
          <a:solidFill>
            <a:schemeClr val="tx1"/>
          </a:solidFill>
          <a:latin typeface="+mn-lt"/>
          <a:ea typeface="+mn-ea"/>
          <a:cs typeface="+mn-cs"/>
        </a:defRPr>
      </a:lvl2pPr>
      <a:lvl3pPr marL="720018" algn="l" defTabSz="360007" rtl="0" eaLnBrk="1" latinLnBrk="0" hangingPunct="1">
        <a:defRPr sz="1400" kern="1200">
          <a:solidFill>
            <a:schemeClr val="tx1"/>
          </a:solidFill>
          <a:latin typeface="+mn-lt"/>
          <a:ea typeface="+mn-ea"/>
          <a:cs typeface="+mn-cs"/>
        </a:defRPr>
      </a:lvl3pPr>
      <a:lvl4pPr marL="1080024" algn="l" defTabSz="360007" rtl="0" eaLnBrk="1" latinLnBrk="0" hangingPunct="1">
        <a:defRPr sz="1400" kern="1200">
          <a:solidFill>
            <a:schemeClr val="tx1"/>
          </a:solidFill>
          <a:latin typeface="+mn-lt"/>
          <a:ea typeface="+mn-ea"/>
          <a:cs typeface="+mn-cs"/>
        </a:defRPr>
      </a:lvl4pPr>
      <a:lvl5pPr marL="1440032" algn="l" defTabSz="360007" rtl="0" eaLnBrk="1" latinLnBrk="0" hangingPunct="1">
        <a:defRPr sz="1400" kern="1200">
          <a:solidFill>
            <a:schemeClr val="tx1"/>
          </a:solidFill>
          <a:latin typeface="+mn-lt"/>
          <a:ea typeface="+mn-ea"/>
          <a:cs typeface="+mn-cs"/>
        </a:defRPr>
      </a:lvl5pPr>
      <a:lvl6pPr marL="1800041" algn="l" defTabSz="360007" rtl="0" eaLnBrk="1" latinLnBrk="0" hangingPunct="1">
        <a:defRPr sz="1400" kern="1200">
          <a:solidFill>
            <a:schemeClr val="tx1"/>
          </a:solidFill>
          <a:latin typeface="+mn-lt"/>
          <a:ea typeface="+mn-ea"/>
          <a:cs typeface="+mn-cs"/>
        </a:defRPr>
      </a:lvl6pPr>
      <a:lvl7pPr marL="2160049" algn="l" defTabSz="360007" rtl="0" eaLnBrk="1" latinLnBrk="0" hangingPunct="1">
        <a:defRPr sz="1400" kern="1200">
          <a:solidFill>
            <a:schemeClr val="tx1"/>
          </a:solidFill>
          <a:latin typeface="+mn-lt"/>
          <a:ea typeface="+mn-ea"/>
          <a:cs typeface="+mn-cs"/>
        </a:defRPr>
      </a:lvl7pPr>
      <a:lvl8pPr marL="2520056" algn="l" defTabSz="360007" rtl="0" eaLnBrk="1" latinLnBrk="0" hangingPunct="1">
        <a:defRPr sz="1400" kern="1200">
          <a:solidFill>
            <a:schemeClr val="tx1"/>
          </a:solidFill>
          <a:latin typeface="+mn-lt"/>
          <a:ea typeface="+mn-ea"/>
          <a:cs typeface="+mn-cs"/>
        </a:defRPr>
      </a:lvl8pPr>
      <a:lvl9pPr marL="2880064" algn="l" defTabSz="36000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401836" y="232172"/>
            <a:ext cx="8340328" cy="982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9998" tIns="29998" rIns="29998" bIns="29998" numCol="1" anchor="b" anchorCtr="0" compatLnSpc="1">
            <a:prstTxWarp prst="textNoShape">
              <a:avLst/>
            </a:prstTxWarp>
          </a:bodyPr>
          <a:lstStyle/>
          <a:p>
            <a:pPr lvl="0"/>
            <a:r>
              <a:rPr lang="en-US" dirty="0">
                <a:sym typeface="Helvetica Neue Light" charset="0"/>
              </a:rPr>
              <a:t>Click to edit Master title style</a:t>
            </a:r>
          </a:p>
        </p:txBody>
      </p:sp>
      <p:sp>
        <p:nvSpPr>
          <p:cNvPr id="2051" name="Line 2"/>
          <p:cNvSpPr>
            <a:spLocks noChangeShapeType="1"/>
          </p:cNvSpPr>
          <p:nvPr userDrawn="1"/>
        </p:nvSpPr>
        <p:spPr bwMode="auto">
          <a:xfrm flipV="1">
            <a:off x="395101" y="1403775"/>
            <a:ext cx="8353798" cy="0"/>
          </a:xfrm>
          <a:prstGeom prst="line">
            <a:avLst/>
          </a:prstGeom>
          <a:noFill/>
          <a:ln w="12700">
            <a:solidFill>
              <a:srgbClr val="888888"/>
            </a:solidFill>
            <a:miter lim="800000"/>
            <a:headEnd/>
            <a:tailEnd/>
          </a:ln>
          <a:extLst>
            <a:ext uri="{909E8E84-426E-40dd-AFC4-6F175D3DCCD1}">
              <a14:hiddenFill xmlns:a14="http://schemas.microsoft.com/office/drawing/2010/main">
                <a:noFill/>
              </a14:hiddenFill>
            </a:ext>
          </a:extLst>
        </p:spPr>
        <p:txBody>
          <a:bodyPr lIns="0" tIns="0" rIns="0" bIns="0"/>
          <a:lstStyle/>
          <a:p>
            <a:pPr algn="ctr" defTabSz="914300" fontAlgn="base">
              <a:spcBef>
                <a:spcPct val="0"/>
              </a:spcBef>
              <a:spcAft>
                <a:spcPct val="0"/>
              </a:spcAft>
            </a:pPr>
            <a:endParaRPr lang="de-DE" sz="3300">
              <a:solidFill>
                <a:srgbClr val="000000"/>
              </a:solidFill>
              <a:latin typeface="Helvetica Neue Light" charset="0"/>
              <a:ea typeface="ヒラギノ角ゴ ProN W3" charset="0"/>
              <a:cs typeface="ヒラギノ角ゴ ProN W3" charset="0"/>
              <a:sym typeface="Helvetica Neue Light" charset="0"/>
            </a:endParaRPr>
          </a:p>
        </p:txBody>
      </p:sp>
      <p:sp>
        <p:nvSpPr>
          <p:cNvPr id="2" name="Rectangle 3"/>
          <p:cNvSpPr>
            <a:spLocks noGrp="1" noChangeArrowheads="1"/>
          </p:cNvSpPr>
          <p:nvPr>
            <p:ph type="body" idx="1"/>
          </p:nvPr>
        </p:nvSpPr>
        <p:spPr bwMode="auto">
          <a:xfrm>
            <a:off x="401836" y="1634133"/>
            <a:ext cx="8340328" cy="4616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9998" tIns="29998" rIns="29998" bIns="29998" numCol="1" anchor="t" anchorCtr="0" compatLnSpc="1">
            <a:prstTxWarp prst="textNoShape">
              <a:avLst/>
            </a:prstTxWarp>
          </a:bodyPr>
          <a:lstStyle/>
          <a:p>
            <a:pPr lvl="0"/>
            <a:r>
              <a:rPr lang="en-US">
                <a:sym typeface="Helvetica Neue" charset="0"/>
              </a:rPr>
              <a:t>Click to edit Master text styles</a:t>
            </a:r>
          </a:p>
          <a:p>
            <a:pPr lvl="1"/>
            <a:r>
              <a:rPr lang="en-US">
                <a:sym typeface="Helvetica Neue" charset="0"/>
              </a:rPr>
              <a:t>Second level</a:t>
            </a:r>
          </a:p>
          <a:p>
            <a:pPr lvl="2"/>
            <a:r>
              <a:rPr lang="en-US">
                <a:sym typeface="Helvetica Neue" charset="0"/>
              </a:rPr>
              <a:t>Third level</a:t>
            </a:r>
          </a:p>
          <a:p>
            <a:pPr lvl="3"/>
            <a:r>
              <a:rPr lang="en-US">
                <a:sym typeface="Helvetica Neue" charset="0"/>
              </a:rPr>
              <a:t>Fourth level</a:t>
            </a:r>
          </a:p>
          <a:p>
            <a:pPr lvl="4"/>
            <a:r>
              <a:rPr lang="en-US">
                <a:sym typeface="Helvetica Neue" charset="0"/>
              </a:rPr>
              <a:t>Fifth level</a:t>
            </a:r>
          </a:p>
        </p:txBody>
      </p:sp>
    </p:spTree>
    <p:extLst>
      <p:ext uri="{BB962C8B-B14F-4D97-AF65-F5344CB8AC3E}">
        <p14:creationId xmlns:p14="http://schemas.microsoft.com/office/powerpoint/2010/main" val="17700240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300">
          <a:solidFill>
            <a:schemeClr val="tx1"/>
          </a:solidFill>
          <a:latin typeface="+mj-lt"/>
          <a:ea typeface="+mj-ea"/>
          <a:cs typeface="+mj-cs"/>
          <a:sym typeface="Helvetica Neue Light" charset="0"/>
        </a:defRPr>
      </a:lvl1pPr>
      <a:lvl2pPr algn="l" rtl="0" eaLnBrk="0" fontAlgn="base" hangingPunct="0">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2pPr>
      <a:lvl3pPr algn="l" rtl="0" eaLnBrk="0" fontAlgn="base" hangingPunct="0">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3pPr>
      <a:lvl4pPr algn="l" rtl="0" eaLnBrk="0" fontAlgn="base" hangingPunct="0">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4pPr>
      <a:lvl5pPr algn="l" rtl="0" eaLnBrk="0" fontAlgn="base" hangingPunct="0">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5pPr>
      <a:lvl6pPr marL="360007" algn="l" rtl="0" fontAlgn="base">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6pPr>
      <a:lvl7pPr marL="720018" algn="l" rtl="0" fontAlgn="base">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7pPr>
      <a:lvl8pPr marL="1080024" algn="l" rtl="0" fontAlgn="base">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8pPr>
      <a:lvl9pPr marL="1440032" algn="l" rtl="0" fontAlgn="base">
        <a:spcBef>
          <a:spcPct val="0"/>
        </a:spcBef>
        <a:spcAft>
          <a:spcPct val="0"/>
        </a:spcAft>
        <a:defRPr sz="3300">
          <a:solidFill>
            <a:schemeClr val="tx1"/>
          </a:solidFill>
          <a:latin typeface="Helvetica Neue Light" charset="0"/>
          <a:ea typeface="ヒラギノ角ゴ ProN W3" charset="0"/>
          <a:cs typeface="ヒラギノ角ゴ ProN W3" charset="0"/>
          <a:sym typeface="Helvetica Neue Light" charset="0"/>
        </a:defRPr>
      </a:lvl9pPr>
    </p:titleStyle>
    <p:bodyStyle>
      <a:lvl1pPr marL="210004" indent="-210004" algn="l" rtl="0" eaLnBrk="0" fontAlgn="base" hangingPunct="0">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1pPr>
      <a:lvl2pPr marL="520011" indent="-210004" algn="l" rtl="0" eaLnBrk="0" fontAlgn="base" hangingPunct="0">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2pPr>
      <a:lvl3pPr marL="870020" indent="-210004" algn="l" rtl="0" eaLnBrk="0" fontAlgn="base" hangingPunct="0">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3pPr>
      <a:lvl4pPr marL="1220028" indent="-210004" algn="l" rtl="0" eaLnBrk="0" fontAlgn="base" hangingPunct="0">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4pPr>
      <a:lvl5pPr marL="1570035" indent="-210004" algn="l" rtl="0" eaLnBrk="0" fontAlgn="base" hangingPunct="0">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5pPr>
      <a:lvl6pPr marL="1930042" indent="-210004" algn="l" rtl="0" fontAlgn="base">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6pPr>
      <a:lvl7pPr marL="2290052" indent="-210004" algn="l" rtl="0" fontAlgn="base">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7pPr>
      <a:lvl8pPr marL="2650060" indent="-210004" algn="l" rtl="0" fontAlgn="base">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8pPr>
      <a:lvl9pPr marL="3010067" indent="-210004" algn="l" rtl="0" fontAlgn="base">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9pPr>
    </p:bodyStyle>
    <p:otherStyle>
      <a:defPPr>
        <a:defRPr lang="de-DE"/>
      </a:defPPr>
      <a:lvl1pPr marL="0" algn="l" defTabSz="360007" rtl="0" eaLnBrk="1" latinLnBrk="0" hangingPunct="1">
        <a:defRPr sz="1400" kern="1200">
          <a:solidFill>
            <a:schemeClr val="tx1"/>
          </a:solidFill>
          <a:latin typeface="+mn-lt"/>
          <a:ea typeface="+mn-ea"/>
          <a:cs typeface="+mn-cs"/>
        </a:defRPr>
      </a:lvl1pPr>
      <a:lvl2pPr marL="360007" algn="l" defTabSz="360007" rtl="0" eaLnBrk="1" latinLnBrk="0" hangingPunct="1">
        <a:defRPr sz="1400" kern="1200">
          <a:solidFill>
            <a:schemeClr val="tx1"/>
          </a:solidFill>
          <a:latin typeface="+mn-lt"/>
          <a:ea typeface="+mn-ea"/>
          <a:cs typeface="+mn-cs"/>
        </a:defRPr>
      </a:lvl2pPr>
      <a:lvl3pPr marL="720018" algn="l" defTabSz="360007" rtl="0" eaLnBrk="1" latinLnBrk="0" hangingPunct="1">
        <a:defRPr sz="1400" kern="1200">
          <a:solidFill>
            <a:schemeClr val="tx1"/>
          </a:solidFill>
          <a:latin typeface="+mn-lt"/>
          <a:ea typeface="+mn-ea"/>
          <a:cs typeface="+mn-cs"/>
        </a:defRPr>
      </a:lvl3pPr>
      <a:lvl4pPr marL="1080024" algn="l" defTabSz="360007" rtl="0" eaLnBrk="1" latinLnBrk="0" hangingPunct="1">
        <a:defRPr sz="1400" kern="1200">
          <a:solidFill>
            <a:schemeClr val="tx1"/>
          </a:solidFill>
          <a:latin typeface="+mn-lt"/>
          <a:ea typeface="+mn-ea"/>
          <a:cs typeface="+mn-cs"/>
        </a:defRPr>
      </a:lvl4pPr>
      <a:lvl5pPr marL="1440032" algn="l" defTabSz="360007" rtl="0" eaLnBrk="1" latinLnBrk="0" hangingPunct="1">
        <a:defRPr sz="1400" kern="1200">
          <a:solidFill>
            <a:schemeClr val="tx1"/>
          </a:solidFill>
          <a:latin typeface="+mn-lt"/>
          <a:ea typeface="+mn-ea"/>
          <a:cs typeface="+mn-cs"/>
        </a:defRPr>
      </a:lvl5pPr>
      <a:lvl6pPr marL="1800041" algn="l" defTabSz="360007" rtl="0" eaLnBrk="1" latinLnBrk="0" hangingPunct="1">
        <a:defRPr sz="1400" kern="1200">
          <a:solidFill>
            <a:schemeClr val="tx1"/>
          </a:solidFill>
          <a:latin typeface="+mn-lt"/>
          <a:ea typeface="+mn-ea"/>
          <a:cs typeface="+mn-cs"/>
        </a:defRPr>
      </a:lvl6pPr>
      <a:lvl7pPr marL="2160049" algn="l" defTabSz="360007" rtl="0" eaLnBrk="1" latinLnBrk="0" hangingPunct="1">
        <a:defRPr sz="1400" kern="1200">
          <a:solidFill>
            <a:schemeClr val="tx1"/>
          </a:solidFill>
          <a:latin typeface="+mn-lt"/>
          <a:ea typeface="+mn-ea"/>
          <a:cs typeface="+mn-cs"/>
        </a:defRPr>
      </a:lvl7pPr>
      <a:lvl8pPr marL="2520056" algn="l" defTabSz="360007" rtl="0" eaLnBrk="1" latinLnBrk="0" hangingPunct="1">
        <a:defRPr sz="1400" kern="1200">
          <a:solidFill>
            <a:schemeClr val="tx1"/>
          </a:solidFill>
          <a:latin typeface="+mn-lt"/>
          <a:ea typeface="+mn-ea"/>
          <a:cs typeface="+mn-cs"/>
        </a:defRPr>
      </a:lvl8pPr>
      <a:lvl9pPr marL="2880064" algn="l" defTabSz="36000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gi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5.png"/><Relationship Id="rId9" Type="http://schemas.openxmlformats.org/officeDocument/2006/relationships/image" Target="../media/image15.png"/><Relationship Id="rId10" Type="http://schemas.openxmlformats.org/officeDocument/2006/relationships/image" Target="../media/image11.png"/><Relationship Id="rId11"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7.png"/><Relationship Id="rId13"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6.png"/><Relationship Id="rId8" Type="http://schemas.openxmlformats.org/officeDocument/2006/relationships/image" Target="../media/image14.png"/><Relationship Id="rId9" Type="http://schemas.openxmlformats.org/officeDocument/2006/relationships/image" Target="../media/image10.png"/><Relationship Id="rId10" Type="http://schemas.openxmlformats.org/officeDocument/2006/relationships/image" Target="../media/image16.png"/></Relationships>
</file>

<file path=ppt/slides/_rels/slide14.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7.png"/><Relationship Id="rId13" Type="http://schemas.microsoft.com/office/2007/relationships/hdphoto" Target="../media/hdphoto1.wdp"/><Relationship Id="rId1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6.png"/><Relationship Id="rId8" Type="http://schemas.openxmlformats.org/officeDocument/2006/relationships/image" Target="../media/image14.png"/><Relationship Id="rId9" Type="http://schemas.openxmlformats.org/officeDocument/2006/relationships/image" Target="../media/image10.png"/><Relationship Id="rId10" Type="http://schemas.openxmlformats.org/officeDocument/2006/relationships/image" Target="../media/image16.png"/></Relationships>
</file>

<file path=ppt/slides/_rels/slide15.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18.xml"/><Relationship Id="rId5" Type="http://schemas.openxmlformats.org/officeDocument/2006/relationships/image" Target="../media/image20.png"/><Relationship Id="rId1" Type="http://schemas.microsoft.com/office/2007/relationships/media" Target="../media/media1.mp4"/><Relationship Id="rId2" Type="http://schemas.openxmlformats.org/officeDocument/2006/relationships/video" Target="../media/media1.mp4"/></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19.xml"/><Relationship Id="rId5" Type="http://schemas.openxmlformats.org/officeDocument/2006/relationships/image" Target="../media/image21.png"/><Relationship Id="rId1" Type="http://schemas.microsoft.com/office/2007/relationships/media" Target="../media/media2.mp4"/><Relationship Id="rId2" Type="http://schemas.openxmlformats.org/officeDocument/2006/relationships/video" Target="../media/media2.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6.png"/><Relationship Id="rId10"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401836" y="3631523"/>
            <a:ext cx="8340328" cy="2126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29998" tIns="29998" rIns="29998" bIns="29998" numCol="1" anchor="t" anchorCtr="0" compatLnSpc="1">
            <a:prstTxWarp prst="textNoShape">
              <a:avLst/>
            </a:prstTxWarp>
          </a:bodyPr>
          <a:lstStyle>
            <a:lvl1pPr marL="210004" indent="-210004" algn="l" rtl="0" eaLnBrk="1" fontAlgn="base" hangingPunct="1">
              <a:spcBef>
                <a:spcPts val="3780"/>
              </a:spcBef>
              <a:spcAft>
                <a:spcPct val="0"/>
              </a:spcAft>
              <a:buClr>
                <a:srgbClr val="606060"/>
              </a:buClr>
              <a:buSzPct val="100000"/>
              <a:buFont typeface="Helvetica Neue" charset="0"/>
              <a:buChar char="•"/>
              <a:defRPr sz="1700">
                <a:solidFill>
                  <a:srgbClr val="606060"/>
                </a:solidFill>
                <a:latin typeface="+mn-lt"/>
                <a:ea typeface="+mn-ea"/>
                <a:cs typeface="+mn-cs"/>
                <a:sym typeface="Helvetica Neue" charset="0"/>
              </a:defRPr>
            </a:lvl1pPr>
            <a:lvl2pPr marL="520011" indent="-210004" algn="l" rtl="0" eaLnBrk="1" fontAlgn="base" hangingPunct="1">
              <a:spcBef>
                <a:spcPts val="3780"/>
              </a:spcBef>
              <a:spcAft>
                <a:spcPct val="0"/>
              </a:spcAft>
              <a:buClr>
                <a:srgbClr val="606060"/>
              </a:buClr>
              <a:buSzPct val="100000"/>
              <a:buFont typeface="Helvetica Neue" charset="0"/>
              <a:buChar char="•"/>
              <a:defRPr sz="1700">
                <a:solidFill>
                  <a:srgbClr val="606060"/>
                </a:solidFill>
                <a:latin typeface="+mn-lt"/>
                <a:ea typeface="+mn-ea"/>
                <a:cs typeface="+mn-cs"/>
                <a:sym typeface="Helvetica Neue" charset="0"/>
              </a:defRPr>
            </a:lvl2pPr>
            <a:lvl3pPr marL="870020" indent="-210004" algn="l" rtl="0" eaLnBrk="1" fontAlgn="base" hangingPunct="1">
              <a:spcBef>
                <a:spcPts val="3780"/>
              </a:spcBef>
              <a:spcAft>
                <a:spcPct val="0"/>
              </a:spcAft>
              <a:buClr>
                <a:srgbClr val="606060"/>
              </a:buClr>
              <a:buSzPct val="100000"/>
              <a:buFont typeface="Helvetica Neue" charset="0"/>
              <a:buChar char="•"/>
              <a:defRPr sz="1700">
                <a:solidFill>
                  <a:srgbClr val="606060"/>
                </a:solidFill>
                <a:latin typeface="+mn-lt"/>
                <a:ea typeface="+mn-ea"/>
                <a:cs typeface="+mn-cs"/>
                <a:sym typeface="Helvetica Neue" charset="0"/>
              </a:defRPr>
            </a:lvl3pPr>
            <a:lvl4pPr marL="1220028" indent="-210004" algn="l" rtl="0" eaLnBrk="1" fontAlgn="base" hangingPunct="1">
              <a:spcBef>
                <a:spcPts val="3780"/>
              </a:spcBef>
              <a:spcAft>
                <a:spcPct val="0"/>
              </a:spcAft>
              <a:buClr>
                <a:srgbClr val="606060"/>
              </a:buClr>
              <a:buSzPct val="100000"/>
              <a:buFont typeface="Helvetica Neue" charset="0"/>
              <a:buChar char="•"/>
              <a:defRPr sz="1700">
                <a:solidFill>
                  <a:srgbClr val="606060"/>
                </a:solidFill>
                <a:latin typeface="+mn-lt"/>
                <a:ea typeface="+mn-ea"/>
                <a:cs typeface="+mn-cs"/>
                <a:sym typeface="Helvetica Neue" charset="0"/>
              </a:defRPr>
            </a:lvl4pPr>
            <a:lvl5pPr marL="1570035" indent="-210004" algn="l" rtl="0" eaLnBrk="1" fontAlgn="base" hangingPunct="1">
              <a:spcBef>
                <a:spcPts val="3780"/>
              </a:spcBef>
              <a:spcAft>
                <a:spcPct val="0"/>
              </a:spcAft>
              <a:buClr>
                <a:srgbClr val="606060"/>
              </a:buClr>
              <a:buSzPct val="100000"/>
              <a:buFont typeface="Helvetica Neue" charset="0"/>
              <a:buChar char="•"/>
              <a:defRPr sz="1700">
                <a:solidFill>
                  <a:srgbClr val="606060"/>
                </a:solidFill>
                <a:latin typeface="+mn-lt"/>
                <a:ea typeface="+mn-ea"/>
                <a:cs typeface="+mn-cs"/>
                <a:sym typeface="Helvetica Neue" charset="0"/>
              </a:defRPr>
            </a:lvl5pPr>
            <a:lvl6pPr marL="1930042"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6pPr>
            <a:lvl7pPr marL="2290052"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7pPr>
            <a:lvl8pPr marL="2650060"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8pPr>
            <a:lvl9pPr marL="3010067" indent="-210004" algn="l" rtl="0" eaLnBrk="1" fontAlgn="base" hangingPunct="1">
              <a:spcBef>
                <a:spcPts val="3780"/>
              </a:spcBef>
              <a:spcAft>
                <a:spcPct val="0"/>
              </a:spcAft>
              <a:buClr>
                <a:srgbClr val="606060"/>
              </a:buClr>
              <a:buSzPct val="100000"/>
              <a:buFont typeface="Helvetica Neue" charset="0"/>
              <a:buChar char="•"/>
              <a:defRPr sz="2000">
                <a:solidFill>
                  <a:srgbClr val="606060"/>
                </a:solidFill>
                <a:latin typeface="+mn-lt"/>
                <a:ea typeface="+mn-ea"/>
                <a:cs typeface="+mn-cs"/>
                <a:sym typeface="Helvetica Neue" charset="0"/>
              </a:defRPr>
            </a:lvl9pPr>
          </a:lstStyle>
          <a:p>
            <a:pPr marL="0" indent="0">
              <a:spcBef>
                <a:spcPts val="0"/>
              </a:spcBef>
              <a:buFont typeface="Helvetica Neue" charset="0"/>
              <a:buNone/>
              <a:defRPr/>
            </a:pPr>
            <a:endParaRPr lang="en-US" dirty="0" smtClean="0"/>
          </a:p>
          <a:p>
            <a:pPr marL="0" indent="0">
              <a:spcBef>
                <a:spcPts val="0"/>
              </a:spcBef>
              <a:buFont typeface="Helvetica Neue" charset="0"/>
              <a:buNone/>
              <a:defRPr/>
            </a:pPr>
            <a:r>
              <a:rPr lang="en-US" dirty="0" smtClean="0"/>
              <a:t>Anna-Lisa </a:t>
            </a:r>
            <a:r>
              <a:rPr lang="en-US" dirty="0" smtClean="0"/>
              <a:t>Vollmer</a:t>
            </a:r>
          </a:p>
          <a:p>
            <a:pPr marL="0" indent="0">
              <a:spcBef>
                <a:spcPts val="0"/>
              </a:spcBef>
              <a:buNone/>
              <a:defRPr/>
            </a:pPr>
            <a:r>
              <a:rPr lang="en-US" b="1" dirty="0">
                <a:solidFill>
                  <a:srgbClr val="FF6600"/>
                </a:solidFill>
              </a:rPr>
              <a:t>Jonathan </a:t>
            </a:r>
            <a:r>
              <a:rPr lang="en-US" b="1" dirty="0" err="1" smtClean="0">
                <a:solidFill>
                  <a:srgbClr val="FF6600"/>
                </a:solidFill>
              </a:rPr>
              <a:t>Grizou</a:t>
            </a:r>
            <a:endParaRPr lang="en-US" b="1" dirty="0" smtClean="0">
              <a:solidFill>
                <a:srgbClr val="FF6600"/>
              </a:solidFill>
            </a:endParaRPr>
          </a:p>
          <a:p>
            <a:pPr marL="0" indent="0">
              <a:spcBef>
                <a:spcPts val="0"/>
              </a:spcBef>
              <a:buNone/>
              <a:defRPr/>
            </a:pPr>
            <a:r>
              <a:rPr lang="en-US" dirty="0" smtClean="0"/>
              <a:t>Manuel </a:t>
            </a:r>
            <a:r>
              <a:rPr lang="en-US" dirty="0" smtClean="0"/>
              <a:t>Lopes</a:t>
            </a:r>
          </a:p>
          <a:p>
            <a:pPr marL="0" indent="0">
              <a:spcBef>
                <a:spcPts val="0"/>
              </a:spcBef>
              <a:buFont typeface="Helvetica Neue" charset="0"/>
              <a:buNone/>
              <a:defRPr/>
            </a:pPr>
            <a:r>
              <a:rPr lang="en-US" dirty="0" smtClean="0"/>
              <a:t>Katharina </a:t>
            </a:r>
            <a:r>
              <a:rPr lang="en-US" dirty="0" err="1" smtClean="0"/>
              <a:t>Rohlfing</a:t>
            </a:r>
            <a:endParaRPr lang="en-US" dirty="0" smtClean="0"/>
          </a:p>
          <a:p>
            <a:pPr marL="0" indent="0">
              <a:spcBef>
                <a:spcPts val="0"/>
              </a:spcBef>
              <a:buNone/>
              <a:defRPr/>
            </a:pPr>
            <a:r>
              <a:rPr lang="en-US" dirty="0"/>
              <a:t>Pierre-Yves </a:t>
            </a:r>
            <a:r>
              <a:rPr lang="en-US" dirty="0" err="1"/>
              <a:t>Oudeyer</a:t>
            </a:r>
            <a:endParaRPr lang="en-US" dirty="0"/>
          </a:p>
          <a:p>
            <a:pPr marL="0" indent="0">
              <a:spcBef>
                <a:spcPts val="0"/>
              </a:spcBef>
              <a:buFont typeface="Helvetica Neue" charset="0"/>
              <a:buNone/>
              <a:defRPr/>
            </a:pPr>
            <a:endParaRPr lang="en-US" dirty="0" smtClean="0"/>
          </a:p>
          <a:p>
            <a:pPr marL="0" indent="0">
              <a:spcBef>
                <a:spcPts val="0"/>
              </a:spcBef>
              <a:buFont typeface="Helvetica Neue" charset="0"/>
              <a:buNone/>
              <a:defRPr/>
            </a:pPr>
            <a:endParaRPr lang="en-US" dirty="0" smtClean="0"/>
          </a:p>
        </p:txBody>
      </p:sp>
      <p:sp>
        <p:nvSpPr>
          <p:cNvPr id="2" name="Titel 1"/>
          <p:cNvSpPr>
            <a:spLocks noGrp="1"/>
          </p:cNvSpPr>
          <p:nvPr>
            <p:ph type="title"/>
          </p:nvPr>
        </p:nvSpPr>
        <p:spPr/>
        <p:txBody>
          <a:bodyPr/>
          <a:lstStyle/>
          <a:p>
            <a:r>
              <a:rPr lang="de-DE" sz="2400" dirty="0" err="1" smtClean="0">
                <a:latin typeface="+mj-lt"/>
              </a:rPr>
              <a:t>Studying</a:t>
            </a:r>
            <a:r>
              <a:rPr lang="de-DE" sz="2400" dirty="0" smtClean="0">
                <a:latin typeface="+mj-lt"/>
              </a:rPr>
              <a:t> </a:t>
            </a:r>
            <a:r>
              <a:rPr lang="de-DE" sz="2400" dirty="0" err="1">
                <a:latin typeface="+mj-lt"/>
              </a:rPr>
              <a:t>the</a:t>
            </a:r>
            <a:r>
              <a:rPr lang="de-DE" sz="2400" dirty="0">
                <a:latin typeface="+mj-lt"/>
              </a:rPr>
              <a:t> Co-</a:t>
            </a:r>
            <a:r>
              <a:rPr lang="de-DE" sz="2400" dirty="0" err="1">
                <a:latin typeface="+mj-lt"/>
              </a:rPr>
              <a:t>Construction</a:t>
            </a:r>
            <a:r>
              <a:rPr lang="de-DE" sz="2400" dirty="0">
                <a:latin typeface="+mj-lt"/>
              </a:rPr>
              <a:t> </a:t>
            </a:r>
            <a:r>
              <a:rPr lang="de-DE" sz="2400" dirty="0" err="1">
                <a:latin typeface="+mj-lt"/>
              </a:rPr>
              <a:t>of</a:t>
            </a:r>
            <a:r>
              <a:rPr lang="de-DE" sz="2400" dirty="0">
                <a:latin typeface="+mj-lt"/>
              </a:rPr>
              <a:t> Interaction </a:t>
            </a:r>
            <a:r>
              <a:rPr lang="de-DE" sz="2400" dirty="0" err="1" smtClean="0">
                <a:latin typeface="+mj-lt"/>
              </a:rPr>
              <a:t>Protocols</a:t>
            </a:r>
            <a:r>
              <a:rPr lang="de-DE" sz="2400" dirty="0">
                <a:latin typeface="+mj-lt"/>
              </a:rPr>
              <a:t/>
            </a:r>
            <a:br>
              <a:rPr lang="de-DE" sz="2400" dirty="0">
                <a:latin typeface="+mj-lt"/>
              </a:rPr>
            </a:br>
            <a:r>
              <a:rPr lang="de-DE" sz="2400" dirty="0" smtClean="0">
                <a:latin typeface="+mj-lt"/>
              </a:rPr>
              <a:t>in </a:t>
            </a:r>
            <a:r>
              <a:rPr lang="de-DE" sz="2400" dirty="0">
                <a:latin typeface="+mj-lt"/>
              </a:rPr>
              <a:t>Collaborative Tasks </a:t>
            </a:r>
            <a:r>
              <a:rPr lang="de-DE" sz="2400" dirty="0" err="1">
                <a:latin typeface="+mj-lt"/>
              </a:rPr>
              <a:t>with</a:t>
            </a:r>
            <a:r>
              <a:rPr lang="de-DE" sz="2400" dirty="0">
                <a:latin typeface="+mj-lt"/>
              </a:rPr>
              <a:t> </a:t>
            </a:r>
            <a:r>
              <a:rPr lang="de-DE" sz="2400" dirty="0" err="1">
                <a:latin typeface="+mj-lt"/>
              </a:rPr>
              <a:t>Humans</a:t>
            </a:r>
            <a:endParaRPr lang="de-DE" sz="2400" dirty="0">
              <a:latin typeface="+mj-lt"/>
            </a:endParaRPr>
          </a:p>
        </p:txBody>
      </p:sp>
      <p:pic>
        <p:nvPicPr>
          <p:cNvPr id="4" name="Inhaltsplatzhalter 3" descr="logo_INRIA.png"/>
          <p:cNvPicPr>
            <a:picLocks noGrp="1" noChangeAspect="1"/>
          </p:cNvPicPr>
          <p:nvPr>
            <p:ph idx="1"/>
          </p:nvPr>
        </p:nvPicPr>
        <p:blipFill>
          <a:blip r:embed="rId3">
            <a:extLst>
              <a:ext uri="{28A0092B-C50C-407E-A947-70E740481C1C}">
                <a14:useLocalDpi xmlns:a14="http://schemas.microsoft.com/office/drawing/2010/main" val="0"/>
              </a:ext>
            </a:extLst>
          </a:blip>
          <a:srcRect t="15089" b="15089"/>
          <a:stretch>
            <a:fillRect/>
          </a:stretch>
        </p:blipFill>
        <p:spPr>
          <a:xfrm>
            <a:off x="6385929" y="3530656"/>
            <a:ext cx="2646164" cy="674677"/>
          </a:xfrm>
        </p:spPr>
      </p:pic>
      <p:pic>
        <p:nvPicPr>
          <p:cNvPr id="5" name="Bild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4401" y="4402021"/>
            <a:ext cx="749300" cy="911149"/>
          </a:xfrm>
          <a:prstGeom prst="rect">
            <a:avLst/>
          </a:prstGeom>
        </p:spPr>
      </p:pic>
      <p:pic>
        <p:nvPicPr>
          <p:cNvPr id="6" name="Bild 5" descr="uni-bielefel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5929" y="5431703"/>
            <a:ext cx="2285976" cy="889677"/>
          </a:xfrm>
          <a:prstGeom prst="rect">
            <a:avLst/>
          </a:prstGeom>
        </p:spPr>
      </p:pic>
    </p:spTree>
    <p:extLst>
      <p:ext uri="{BB962C8B-B14F-4D97-AF65-F5344CB8AC3E}">
        <p14:creationId xmlns:p14="http://schemas.microsoft.com/office/powerpoint/2010/main" val="991864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851" y="4698577"/>
            <a:ext cx="1629583" cy="1896497"/>
          </a:xfrm>
          <a:prstGeom prst="rect">
            <a:avLst/>
          </a:prstGeom>
        </p:spPr>
      </p:pic>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pic>
        <p:nvPicPr>
          <p:cNvPr id="9" name="Bild 8" descr="brick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5" name="Grafik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spTree>
    <p:extLst>
      <p:ext uri="{BB962C8B-B14F-4D97-AF65-F5344CB8AC3E}">
        <p14:creationId xmlns:p14="http://schemas.microsoft.com/office/powerpoint/2010/main" val="974827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851" y="4698577"/>
            <a:ext cx="1629583" cy="1896497"/>
          </a:xfrm>
          <a:prstGeom prst="rect">
            <a:avLst/>
          </a:prstGeom>
        </p:spPr>
      </p:pic>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pic>
        <p:nvPicPr>
          <p:cNvPr id="9" name="Bild 8" descr="brick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5" name="Grafik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pic>
        <p:nvPicPr>
          <p:cNvPr id="28" name="Grafik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8">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7">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pic>
        <p:nvPicPr>
          <p:cNvPr id="31" name="Grafik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2" name="Gerade Verbindung 31"/>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3" name="Gruppieren 32"/>
          <p:cNvGrpSpPr/>
          <p:nvPr/>
        </p:nvGrpSpPr>
        <p:grpSpPr>
          <a:xfrm>
            <a:off x="1557053" y="1859689"/>
            <a:ext cx="2195041" cy="1460300"/>
            <a:chOff x="5790149" y="1859688"/>
            <a:chExt cx="2195041" cy="1460300"/>
          </a:xfrm>
        </p:grpSpPr>
        <p:pic>
          <p:nvPicPr>
            <p:cNvPr id="34" name="Grafik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5" name="Gerade Verbindung 34"/>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pic>
        <p:nvPicPr>
          <p:cNvPr id="37" name="Grafik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6557" y="1872388"/>
            <a:ext cx="2194499" cy="1460300"/>
          </a:xfrm>
          <a:prstGeom prst="rect">
            <a:avLst/>
          </a:prstGeom>
        </p:spPr>
      </p:pic>
      <p:cxnSp>
        <p:nvCxnSpPr>
          <p:cNvPr id="38" name="Gerade Verbindung 37"/>
          <p:cNvCxnSpPr/>
          <p:nvPr/>
        </p:nvCxnSpPr>
        <p:spPr bwMode="auto">
          <a:xfrm>
            <a:off x="5790151" y="33199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0" name="Gruppieren 39"/>
          <p:cNvGrpSpPr/>
          <p:nvPr/>
        </p:nvGrpSpPr>
        <p:grpSpPr>
          <a:xfrm>
            <a:off x="5776015" y="1872388"/>
            <a:ext cx="2195041" cy="1460300"/>
            <a:chOff x="5790149" y="1859688"/>
            <a:chExt cx="2195041" cy="1460300"/>
          </a:xfrm>
        </p:grpSpPr>
        <p:pic>
          <p:nvPicPr>
            <p:cNvPr id="43" name="Grafik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44" name="Gerade Verbindung 43"/>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spTree>
    <p:extLst>
      <p:ext uri="{BB962C8B-B14F-4D97-AF65-F5344CB8AC3E}">
        <p14:creationId xmlns:p14="http://schemas.microsoft.com/office/powerpoint/2010/main" val="974827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Gerade Verbindung 31"/>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8" name="Grafik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pic>
        <p:nvPicPr>
          <p:cNvPr id="33" name="Grafik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grpSp>
        <p:nvGrpSpPr>
          <p:cNvPr id="34" name="Gruppieren 33"/>
          <p:cNvGrpSpPr/>
          <p:nvPr/>
        </p:nvGrpSpPr>
        <p:grpSpPr>
          <a:xfrm>
            <a:off x="1557053" y="1859689"/>
            <a:ext cx="2195041" cy="1460300"/>
            <a:chOff x="5790149" y="1859688"/>
            <a:chExt cx="2195041" cy="1460300"/>
          </a:xfrm>
        </p:grpSpPr>
        <p:pic>
          <p:nvPicPr>
            <p:cNvPr id="35" name="Grafik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7" name="Gerade Verbindung 36"/>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1" name="Rechteck 30"/>
          <p:cNvSpPr/>
          <p:nvPr/>
        </p:nvSpPr>
        <p:spPr bwMode="auto">
          <a:xfrm>
            <a:off x="401836" y="1612625"/>
            <a:ext cx="8748900" cy="5109866"/>
          </a:xfrm>
          <a:prstGeom prst="rect">
            <a:avLst/>
          </a:prstGeom>
          <a:solidFill>
            <a:schemeClr val="bg1">
              <a:alpha val="81000"/>
            </a:scheme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pic>
        <p:nvPicPr>
          <p:cNvPr id="4" name="Grafik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6851" y="4698577"/>
            <a:ext cx="1629583" cy="1896497"/>
          </a:xfrm>
          <a:prstGeom prst="rect">
            <a:avLst/>
          </a:prstGeom>
        </p:spPr>
      </p:pic>
      <p:pic>
        <p:nvPicPr>
          <p:cNvPr id="5" name="Grafik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pic>
        <p:nvPicPr>
          <p:cNvPr id="9" name="Bild 8" descr="brick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4" name="Grafik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1636" y="3403326"/>
            <a:ext cx="575586" cy="712497"/>
          </a:xfrm>
          <a:prstGeom prst="rect">
            <a:avLst/>
          </a:prstGeom>
        </p:spPr>
      </p:pic>
      <p:pic>
        <p:nvPicPr>
          <p:cNvPr id="25" name="Grafik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11">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10">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sp>
        <p:nvSpPr>
          <p:cNvPr id="38" name="Pfeil nach rechts 37"/>
          <p:cNvSpPr/>
          <p:nvPr/>
        </p:nvSpPr>
        <p:spPr bwMode="auto">
          <a:xfrm rot="19384589">
            <a:off x="4294298" y="2766697"/>
            <a:ext cx="1202850" cy="802598"/>
          </a:xfrm>
          <a:prstGeom prst="rightArrow">
            <a:avLst/>
          </a:prstGeom>
          <a:solidFill>
            <a:srgbClr val="E3A66E"/>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spTree>
    <p:extLst>
      <p:ext uri="{BB962C8B-B14F-4D97-AF65-F5344CB8AC3E}">
        <p14:creationId xmlns:p14="http://schemas.microsoft.com/office/powerpoint/2010/main" val="974827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4" name="Grafik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1636" y="3403326"/>
            <a:ext cx="575586" cy="712497"/>
          </a:xfrm>
          <a:prstGeom prst="rect">
            <a:avLst/>
          </a:prstGeom>
        </p:spPr>
      </p:pic>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25" name="Grafik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6">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5">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sp>
        <p:nvSpPr>
          <p:cNvPr id="31" name="Rechteck 30"/>
          <p:cNvSpPr/>
          <p:nvPr/>
        </p:nvSpPr>
        <p:spPr bwMode="auto">
          <a:xfrm>
            <a:off x="401836" y="1612625"/>
            <a:ext cx="8748900" cy="5109866"/>
          </a:xfrm>
          <a:prstGeom prst="rect">
            <a:avLst/>
          </a:prstGeom>
          <a:solidFill>
            <a:schemeClr val="bg1">
              <a:alpha val="81000"/>
            </a:scheme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pic>
        <p:nvPicPr>
          <p:cNvPr id="5" name="Grafik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pic>
        <p:nvPicPr>
          <p:cNvPr id="27" name="Grafik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2913" y="3788048"/>
            <a:ext cx="2031734" cy="1015423"/>
          </a:xfrm>
          <a:prstGeom prst="rect">
            <a:avLst/>
          </a:prstGeom>
        </p:spPr>
      </p:pic>
      <p:pic>
        <p:nvPicPr>
          <p:cNvPr id="28" name="Grafik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pic>
        <p:nvPicPr>
          <p:cNvPr id="32" name="Grafik 31"/>
          <p:cNvPicPr>
            <a:picLocks noChangeAspect="1"/>
          </p:cNvPicPr>
          <p:nvPr/>
        </p:nvPicPr>
        <p:blipFill>
          <a:blip r:embed="rId12">
            <a:extLst>
              <a:ext uri="{BEBA8EAE-BF5A-486C-A8C5-ECC9F3942E4B}">
                <a14:imgProps xmlns:a14="http://schemas.microsoft.com/office/drawing/2010/main">
                  <a14:imgLayer r:embed="rId13">
                    <a14:imgEffect>
                      <a14:backgroundRemoval t="0" b="100000" l="0" r="98256">
                        <a14:foregroundMark x1="63953" y1="10112" x2="63953" y2="10112"/>
                        <a14:foregroundMark x1="33140" y1="13109" x2="33140" y2="13109"/>
                        <a14:foregroundMark x1="43605" y1="11236" x2="43605" y2="11236"/>
                        <a14:foregroundMark x1="39535" y1="7116" x2="39535" y2="7116"/>
                      </a14:backgroundRemoval>
                    </a14:imgEffect>
                  </a14:imgLayer>
                </a14:imgProps>
              </a:ext>
              <a:ext uri="{28A0092B-C50C-407E-A947-70E740481C1C}">
                <a14:useLocalDpi xmlns:a14="http://schemas.microsoft.com/office/drawing/2010/main" val="0"/>
              </a:ext>
            </a:extLst>
          </a:blip>
          <a:stretch>
            <a:fillRect/>
          </a:stretch>
        </p:blipFill>
        <p:spPr>
          <a:xfrm>
            <a:off x="2088307" y="4698577"/>
            <a:ext cx="1237256" cy="1920625"/>
          </a:xfrm>
          <a:prstGeom prst="rect">
            <a:avLst/>
          </a:prstGeom>
        </p:spPr>
      </p:pic>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 name="Pfeil nach rechts 32"/>
          <p:cNvSpPr/>
          <p:nvPr/>
        </p:nvSpPr>
        <p:spPr bwMode="auto">
          <a:xfrm rot="12698985">
            <a:off x="4014117" y="2934029"/>
            <a:ext cx="1549473" cy="838200"/>
          </a:xfrm>
          <a:prstGeom prst="rightArrow">
            <a:avLst/>
          </a:prstGeom>
          <a:solidFill>
            <a:srgbClr val="E3A66E"/>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34" name="Gruppieren 32"/>
          <p:cNvGrpSpPr/>
          <p:nvPr/>
        </p:nvGrpSpPr>
        <p:grpSpPr>
          <a:xfrm>
            <a:off x="1557053" y="1859689"/>
            <a:ext cx="2195041" cy="1460300"/>
            <a:chOff x="5790149" y="1859688"/>
            <a:chExt cx="2195041" cy="1460300"/>
          </a:xfrm>
        </p:grpSpPr>
        <p:pic>
          <p:nvPicPr>
            <p:cNvPr id="35" name="Grafik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7" name="Gerade Verbindung 36"/>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974827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4" name="Grafik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1636" y="3403326"/>
            <a:ext cx="575586" cy="712497"/>
          </a:xfrm>
          <a:prstGeom prst="rect">
            <a:avLst/>
          </a:prstGeom>
        </p:spPr>
      </p:pic>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25" name="Grafik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6">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5">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sp>
        <p:nvSpPr>
          <p:cNvPr id="31" name="Rechteck 30"/>
          <p:cNvSpPr/>
          <p:nvPr/>
        </p:nvSpPr>
        <p:spPr bwMode="auto">
          <a:xfrm>
            <a:off x="401836" y="1612625"/>
            <a:ext cx="8748900" cy="5109866"/>
          </a:xfrm>
          <a:prstGeom prst="rect">
            <a:avLst/>
          </a:prstGeom>
          <a:solidFill>
            <a:schemeClr val="bg1">
              <a:alpha val="81000"/>
            </a:scheme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pic>
        <p:nvPicPr>
          <p:cNvPr id="5" name="Grafik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pic>
        <p:nvPicPr>
          <p:cNvPr id="27" name="Grafik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2913" y="3788048"/>
            <a:ext cx="2031734" cy="1015423"/>
          </a:xfrm>
          <a:prstGeom prst="rect">
            <a:avLst/>
          </a:prstGeom>
        </p:spPr>
      </p:pic>
      <p:pic>
        <p:nvPicPr>
          <p:cNvPr id="28" name="Grafik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pic>
        <p:nvPicPr>
          <p:cNvPr id="32" name="Grafik 31"/>
          <p:cNvPicPr>
            <a:picLocks noChangeAspect="1"/>
          </p:cNvPicPr>
          <p:nvPr/>
        </p:nvPicPr>
        <p:blipFill>
          <a:blip r:embed="rId12">
            <a:extLst>
              <a:ext uri="{BEBA8EAE-BF5A-486C-A8C5-ECC9F3942E4B}">
                <a14:imgProps xmlns:a14="http://schemas.microsoft.com/office/drawing/2010/main">
                  <a14:imgLayer r:embed="rId13">
                    <a14:imgEffect>
                      <a14:backgroundRemoval t="0" b="100000" l="0" r="98256">
                        <a14:foregroundMark x1="63953" y1="10112" x2="63953" y2="10112"/>
                        <a14:foregroundMark x1="33140" y1="13109" x2="33140" y2="13109"/>
                        <a14:foregroundMark x1="43605" y1="11236" x2="43605" y2="11236"/>
                        <a14:foregroundMark x1="39535" y1="7116" x2="39535" y2="7116"/>
                      </a14:backgroundRemoval>
                    </a14:imgEffect>
                  </a14:imgLayer>
                </a14:imgProps>
              </a:ext>
              <a:ext uri="{28A0092B-C50C-407E-A947-70E740481C1C}">
                <a14:useLocalDpi xmlns:a14="http://schemas.microsoft.com/office/drawing/2010/main" val="0"/>
              </a:ext>
            </a:extLst>
          </a:blip>
          <a:stretch>
            <a:fillRect/>
          </a:stretch>
        </p:blipFill>
        <p:spPr>
          <a:xfrm>
            <a:off x="2088307" y="4698577"/>
            <a:ext cx="1237256" cy="1920625"/>
          </a:xfrm>
          <a:prstGeom prst="rect">
            <a:avLst/>
          </a:prstGeom>
        </p:spPr>
      </p:pic>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 name="Pfeil nach rechts 32"/>
          <p:cNvSpPr/>
          <p:nvPr/>
        </p:nvSpPr>
        <p:spPr bwMode="auto">
          <a:xfrm rot="12698985">
            <a:off x="4014117" y="2934029"/>
            <a:ext cx="1549473" cy="838200"/>
          </a:xfrm>
          <a:prstGeom prst="rightArrow">
            <a:avLst/>
          </a:prstGeom>
          <a:solidFill>
            <a:srgbClr val="E3A66E"/>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pic>
        <p:nvPicPr>
          <p:cNvPr id="14" name="Bild 13" descr="poin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11411" y="3990060"/>
            <a:ext cx="735311" cy="897471"/>
          </a:xfrm>
          <a:prstGeom prst="rect">
            <a:avLst/>
          </a:prstGeom>
        </p:spPr>
      </p:pic>
    </p:spTree>
    <p:extLst>
      <p:ext uri="{BB962C8B-B14F-4D97-AF65-F5344CB8AC3E}">
        <p14:creationId xmlns:p14="http://schemas.microsoft.com/office/powerpoint/2010/main" val="2561558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 setup</a:t>
            </a:r>
          </a:p>
        </p:txBody>
      </p:sp>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851" y="4698577"/>
            <a:ext cx="1629583" cy="1896497"/>
          </a:xfrm>
          <a:prstGeom prst="rect">
            <a:avLst/>
          </a:prstGeom>
        </p:spPr>
      </p:pic>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pic>
        <p:nvPicPr>
          <p:cNvPr id="9" name="Bild 8" descr="brick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4" name="Grafik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1636" y="3403326"/>
            <a:ext cx="575586" cy="712497"/>
          </a:xfrm>
          <a:prstGeom prst="rect">
            <a:avLst/>
          </a:prstGeom>
        </p:spPr>
      </p:pic>
      <p:pic>
        <p:nvPicPr>
          <p:cNvPr id="25" name="Grafik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pic>
        <p:nvPicPr>
          <p:cNvPr id="27" name="Grafik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2913" y="3788048"/>
            <a:ext cx="2031734" cy="1015423"/>
          </a:xfrm>
          <a:prstGeom prst="rect">
            <a:avLst/>
          </a:prstGeom>
        </p:spPr>
      </p:pic>
      <p:pic>
        <p:nvPicPr>
          <p:cNvPr id="28" name="Grafik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9">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8">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spTree>
    <p:extLst>
      <p:ext uri="{BB962C8B-B14F-4D97-AF65-F5344CB8AC3E}">
        <p14:creationId xmlns:p14="http://schemas.microsoft.com/office/powerpoint/2010/main" val="974827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 </a:t>
            </a:r>
            <a:r>
              <a:rPr lang="en-US" sz="2400" dirty="0" smtClean="0">
                <a:latin typeface="+mj-lt"/>
              </a:rPr>
              <a:t>Setup</a:t>
            </a:r>
            <a:endParaRPr lang="en-US" sz="2400" dirty="0">
              <a:latin typeface="+mj-lt"/>
            </a:endParaRP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Symbols:</a:t>
            </a:r>
          </a:p>
          <a:p>
            <a:pPr indent="-457150" defTabSz="539985" fontAlgn="base">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neutral</a:t>
            </a:r>
          </a:p>
          <a:p>
            <a:pPr indent="-457150" defTabSz="539985" fontAlgn="base">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neither their shape nor color are related to the task</a:t>
            </a:r>
          </a:p>
          <a:p>
            <a:pPr indent="-457150" defTabSz="539985" fontAlgn="base">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fixed position, but mapping of button position to screen position arbitrary</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smtClean="0">
                <a:solidFill>
                  <a:srgbClr val="606060"/>
                </a:solidFill>
                <a:ea typeface="ＭＳ Ｐゴシック" charset="0"/>
                <a:cs typeface="ヒラギノ角ゴ ProN W3" charset="0"/>
                <a:sym typeface="Helvetica Neue" charset="0"/>
              </a:rPr>
              <a:t>Builders should not use conventional gestures.</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End: The game </a:t>
            </a:r>
            <a:r>
              <a:rPr lang="en-US" sz="1900" dirty="0" smtClean="0">
                <a:solidFill>
                  <a:srgbClr val="606060"/>
                </a:solidFill>
                <a:ea typeface="ＭＳ Ｐゴシック" charset="0"/>
                <a:cs typeface="ヒラギノ角ゴ ProN W3" charset="0"/>
                <a:sym typeface="Helvetica Neue" charset="0"/>
              </a:rPr>
              <a:t>ends, </a:t>
            </a:r>
            <a:r>
              <a:rPr lang="en-US" sz="1900" dirty="0">
                <a:solidFill>
                  <a:srgbClr val="606060"/>
                </a:solidFill>
                <a:ea typeface="ＭＳ Ｐゴシック" charset="0"/>
                <a:cs typeface="ヒラギノ角ゴ ProN W3" charset="0"/>
                <a:sym typeface="Helvetica Neue" charset="0"/>
              </a:rPr>
              <a:t>when the builder </a:t>
            </a:r>
            <a:r>
              <a:rPr lang="en-US" sz="1900" dirty="0" smtClean="0">
                <a:solidFill>
                  <a:srgbClr val="606060"/>
                </a:solidFill>
                <a:ea typeface="ＭＳ Ｐゴシック" charset="0"/>
                <a:cs typeface="ヒラギノ角ゴ ProN W3" charset="0"/>
                <a:sym typeface="Helvetica Neue" charset="0"/>
              </a:rPr>
              <a:t>decides </a:t>
            </a:r>
            <a:r>
              <a:rPr lang="en-US" sz="1900" dirty="0">
                <a:solidFill>
                  <a:srgbClr val="606060"/>
                </a:solidFill>
                <a:ea typeface="ＭＳ Ｐゴシック" charset="0"/>
                <a:cs typeface="ヒラギノ角ゴ ProN W3" charset="0"/>
                <a:sym typeface="Helvetica Neue" charset="0"/>
              </a:rPr>
              <a:t>that he/she </a:t>
            </a:r>
            <a:r>
              <a:rPr lang="en-US" sz="1900" dirty="0" smtClean="0">
                <a:solidFill>
                  <a:srgbClr val="606060"/>
                </a:solidFill>
                <a:ea typeface="ＭＳ Ｐゴシック" charset="0"/>
                <a:cs typeface="ヒラギノ角ゴ ProN W3" charset="0"/>
                <a:sym typeface="Helvetica Neue" charset="0"/>
              </a:rPr>
              <a:t>has </a:t>
            </a:r>
            <a:r>
              <a:rPr lang="en-US" sz="1900" dirty="0">
                <a:solidFill>
                  <a:srgbClr val="606060"/>
                </a:solidFill>
                <a:ea typeface="ＭＳ Ｐゴシック" charset="0"/>
                <a:cs typeface="ヒラギノ角ゴ ProN W3" charset="0"/>
                <a:sym typeface="Helvetica Neue" charset="0"/>
              </a:rPr>
              <a:t>built the target structure correctly</a:t>
            </a:r>
            <a:r>
              <a:rPr lang="en-US" sz="1900" dirty="0" smtClean="0">
                <a:solidFill>
                  <a:srgbClr val="606060"/>
                </a:solidFill>
                <a:ea typeface="ＭＳ Ｐゴシック" charset="0"/>
                <a:cs typeface="ヒラギノ角ゴ ProN W3" charset="0"/>
                <a:sym typeface="Helvetica Neue" charset="0"/>
              </a:rPr>
              <a:t>.</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p:txBody>
      </p:sp>
      <p:pic>
        <p:nvPicPr>
          <p:cNvPr id="2" name="Bild 1" descr="sig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0" y="2984502"/>
            <a:ext cx="4318000" cy="1850571"/>
          </a:xfrm>
          <a:prstGeom prst="rect">
            <a:avLst/>
          </a:prstGeom>
        </p:spPr>
      </p:pic>
    </p:spTree>
    <p:extLst>
      <p:ext uri="{BB962C8B-B14F-4D97-AF65-F5344CB8AC3E}">
        <p14:creationId xmlns:p14="http://schemas.microsoft.com/office/powerpoint/2010/main" val="511309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 Pilot study</a:t>
            </a: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22 participants (11 pairs)</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7 pairs played the game for a second round for which they switched roles.</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chemeClr val="bg2">
                    <a:lumMod val="60000"/>
                    <a:lumOff val="40000"/>
                  </a:schemeClr>
                </a:solidFill>
                <a:ea typeface="ＭＳ Ｐゴシック" charset="0"/>
                <a:cs typeface="ヒラギノ角ゴ ProN W3" charset="0"/>
                <a:sym typeface="Helvetica Neue" charset="0"/>
              </a:rPr>
              <a:t>				b	      a				   b		</a:t>
            </a:r>
            <a:r>
              <a:rPr lang="en-US" sz="1900" dirty="0" smtClean="0">
                <a:solidFill>
                  <a:schemeClr val="bg2">
                    <a:lumMod val="60000"/>
                    <a:lumOff val="40000"/>
                  </a:schemeClr>
                </a:solidFill>
                <a:ea typeface="ＭＳ Ｐゴシック" charset="0"/>
                <a:cs typeface="ヒラギノ角ゴ ProN W3" charset="0"/>
                <a:sym typeface="Helvetica Neue" charset="0"/>
              </a:rPr>
              <a:t>	a</a:t>
            </a:r>
            <a:endParaRPr lang="en-US" sz="1900" dirty="0">
              <a:solidFill>
                <a:schemeClr val="bg2">
                  <a:lumMod val="60000"/>
                  <a:lumOff val="40000"/>
                </a:schemeClr>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For analysis in total: 17 rounds (one round excluded</a:t>
            </a:r>
            <a:r>
              <a:rPr lang="en-US" sz="1900" dirty="0" smtClean="0">
                <a:solidFill>
                  <a:srgbClr val="606060"/>
                </a:solidFill>
                <a:ea typeface="ＭＳ Ｐゴシック" charset="0"/>
                <a:cs typeface="ヒラギノ角ゴ ProN W3" charset="0"/>
                <a:sym typeface="Helvetica Neue" charset="0"/>
              </a:rPr>
              <a:t>)</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pic>
        <p:nvPicPr>
          <p:cNvPr id="6"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283" y="2615507"/>
            <a:ext cx="985146" cy="1146506"/>
          </a:xfrm>
          <a:prstGeom prst="rect">
            <a:avLst/>
          </a:prstGeom>
        </p:spPr>
      </p:pic>
      <p:pic>
        <p:nvPicPr>
          <p:cNvPr id="7"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5317" y="2644182"/>
            <a:ext cx="820966" cy="1117833"/>
          </a:xfrm>
          <a:prstGeom prst="rect">
            <a:avLst/>
          </a:prstGeom>
        </p:spPr>
      </p:pic>
      <p:sp>
        <p:nvSpPr>
          <p:cNvPr id="9" name="Pfeil nach rechts 8"/>
          <p:cNvSpPr/>
          <p:nvPr/>
        </p:nvSpPr>
        <p:spPr bwMode="auto">
          <a:xfrm>
            <a:off x="4140857" y="2965286"/>
            <a:ext cx="994460" cy="537961"/>
          </a:xfrm>
          <a:prstGeom prst="rightArrow">
            <a:avLst/>
          </a:prstGeom>
          <a:solidFill>
            <a:srgbClr val="E3A66E"/>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110894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a:solidFill>
                  <a:srgbClr val="000000"/>
                </a:solidFill>
                <a:latin typeface="Helvetica Neue Light"/>
              </a:rPr>
              <a:t>– Pilot study</a:t>
            </a:r>
            <a:endParaRPr lang="en-US" sz="2400" dirty="0">
              <a:latin typeface="+mj-lt"/>
            </a:endParaRPr>
          </a:p>
        </p:txBody>
      </p:sp>
      <p:pic>
        <p:nvPicPr>
          <p:cNvPr id="7" name="22start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12913"/>
            <a:ext cx="9144000" cy="3432175"/>
          </a:xfrm>
          <a:prstGeom prst="rect">
            <a:avLst/>
          </a:prstGeom>
        </p:spPr>
      </p:pic>
    </p:spTree>
    <p:extLst>
      <p:ext uri="{BB962C8B-B14F-4D97-AF65-F5344CB8AC3E}">
        <p14:creationId xmlns:p14="http://schemas.microsoft.com/office/powerpoint/2010/main" val="9171602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a:solidFill>
                  <a:srgbClr val="000000"/>
                </a:solidFill>
                <a:latin typeface="Helvetica Neue Light"/>
              </a:rPr>
              <a:t>– Pilot study</a:t>
            </a:r>
            <a:endParaRPr lang="en-US" sz="2400" dirty="0">
              <a:latin typeface="+mj-lt"/>
            </a:endParaRPr>
          </a:p>
        </p:txBody>
      </p:sp>
      <p:pic>
        <p:nvPicPr>
          <p:cNvPr id="6" name="22end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12913"/>
            <a:ext cx="9144000" cy="3432175"/>
          </a:xfrm>
          <a:prstGeom prst="rect">
            <a:avLst/>
          </a:prstGeom>
        </p:spPr>
      </p:pic>
    </p:spTree>
    <p:extLst>
      <p:ext uri="{BB962C8B-B14F-4D97-AF65-F5344CB8AC3E}">
        <p14:creationId xmlns:p14="http://schemas.microsoft.com/office/powerpoint/2010/main" val="42414782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r>
              <a:rPr lang="en-US" sz="1900" b="1" dirty="0" smtClean="0">
                <a:solidFill>
                  <a:srgbClr val="606060"/>
                </a:solidFill>
                <a:ea typeface="ＭＳ Ｐゴシック" charset="0"/>
                <a:cs typeface="ヒラギノ角ゴ ProN W3" charset="0"/>
                <a:sym typeface="Helvetica Neue" charset="0"/>
              </a:rPr>
              <a:t>First step: Investigate how humans align and create common ground.</a:t>
            </a:r>
          </a:p>
          <a:p>
            <a:pPr defTabSz="539985" fontAlgn="base">
              <a:spcAft>
                <a:spcPct val="0"/>
              </a:spcAft>
              <a:buClr>
                <a:srgbClr val="606060"/>
              </a:buClr>
              <a:buSzPct val="100000"/>
            </a:pPr>
            <a:endParaRPr lang="en-US" sz="1900" b="1"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b="1" dirty="0" smtClean="0">
              <a:solidFill>
                <a:srgbClr val="606060"/>
              </a:solidFill>
              <a:ea typeface="ＭＳ Ｐゴシック" charset="0"/>
              <a:cs typeface="ヒラギノ角ゴ ProN W3" charset="0"/>
              <a:sym typeface="Helvetica Neue" charset="0"/>
            </a:endParaRPr>
          </a:p>
        </p:txBody>
      </p:sp>
      <p:sp>
        <p:nvSpPr>
          <p:cNvPr id="35841" name="Rectangle 1"/>
          <p:cNvSpPr>
            <a:spLocks noGrp="1" noChangeArrowheads="1"/>
          </p:cNvSpPr>
          <p:nvPr>
            <p:ph type="title"/>
          </p:nvPr>
        </p:nvSpPr>
        <p:spPr/>
        <p:txBody>
          <a:bodyPr/>
          <a:lstStyle/>
          <a:p>
            <a:pPr eaLnBrk="1" hangingPunct="1">
              <a:defRPr/>
            </a:pPr>
            <a:r>
              <a:rPr lang="en-US" sz="2400" dirty="0" smtClean="0">
                <a:solidFill>
                  <a:srgbClr val="000000"/>
                </a:solidFill>
                <a:latin typeface="Helvetica Neue Light"/>
              </a:rPr>
              <a:t>Aim</a:t>
            </a:r>
            <a:r>
              <a:rPr lang="en-US" sz="2400" dirty="0">
                <a:solidFill>
                  <a:srgbClr val="000000"/>
                </a:solidFill>
                <a:latin typeface="Helvetica Neue Light"/>
              </a:rPr>
              <a:t>: </a:t>
            </a:r>
            <a:r>
              <a:rPr lang="en-US" sz="2400" dirty="0" smtClean="0">
                <a:solidFill>
                  <a:srgbClr val="000000"/>
                </a:solidFill>
                <a:latin typeface="Helvetica Neue Light"/>
              </a:rPr>
              <a:t>Flexible communication </a:t>
            </a:r>
            <a:r>
              <a:rPr lang="en-US" sz="2400" dirty="0">
                <a:solidFill>
                  <a:srgbClr val="000000"/>
                </a:solidFill>
                <a:latin typeface="Helvetica Neue Light"/>
              </a:rPr>
              <a:t>between humans and robots</a:t>
            </a:r>
            <a:endParaRPr lang="en-US" sz="2400" dirty="0">
              <a:latin typeface="+mj-lt"/>
            </a:endParaRPr>
          </a:p>
        </p:txBody>
      </p:sp>
      <p:sp>
        <p:nvSpPr>
          <p:cNvPr id="51202" name="Rectangle 2"/>
          <p:cNvSpPr>
            <a:spLocks/>
          </p:cNvSpPr>
          <p:nvPr/>
        </p:nvSpPr>
        <p:spPr bwMode="auto">
          <a:xfrm>
            <a:off x="395101" y="1707559"/>
            <a:ext cx="4638717"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spcAft>
                <a:spcPct val="0"/>
              </a:spcAft>
              <a:buClr>
                <a:srgbClr val="606060"/>
              </a:buClr>
              <a:buSzPct val="100000"/>
            </a:pPr>
            <a:r>
              <a:rPr lang="en-US" sz="1900" dirty="0" smtClean="0">
                <a:solidFill>
                  <a:srgbClr val="606060"/>
                </a:solidFill>
                <a:ea typeface="ＭＳ Ｐゴシック" charset="0"/>
                <a:cs typeface="ヒラギノ角ゴ ProN W3" charset="0"/>
                <a:sym typeface="Helvetica Neue" charset="0"/>
              </a:rPr>
              <a:t>Robots need to</a:t>
            </a: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1900" dirty="0" smtClean="0">
                <a:solidFill>
                  <a:srgbClr val="606060"/>
                </a:solidFill>
                <a:ea typeface="ＭＳ Ｐゴシック" charset="0"/>
                <a:cs typeface="ヒラギノ角ゴ ProN W3" charset="0"/>
                <a:sym typeface="Helvetica Neue" charset="0"/>
              </a:rPr>
              <a:t>understand unknown signals</a:t>
            </a: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1900" dirty="0" smtClean="0">
                <a:solidFill>
                  <a:srgbClr val="606060"/>
                </a:solidFill>
                <a:ea typeface="ＭＳ Ｐゴシック" charset="0"/>
                <a:cs typeface="ヒラギノ角ゴ ProN W3" charset="0"/>
                <a:sym typeface="Helvetica Neue" charset="0"/>
              </a:rPr>
              <a:t>make sense of what they refer to</a:t>
            </a:r>
          </a:p>
          <a:p>
            <a:pPr marL="342900" indent="-342900"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r>
              <a:rPr lang="en-US" sz="1900" dirty="0" smtClean="0">
                <a:solidFill>
                  <a:srgbClr val="606060"/>
                </a:solidFill>
                <a:ea typeface="ＭＳ Ｐゴシック" charset="0"/>
                <a:cs typeface="ヒラギノ角ゴ ProN W3" charset="0"/>
                <a:sym typeface="Helvetica Neue" charset="0"/>
              </a:rPr>
              <a:t>agree with the partner on how to organize the interaction into roles and turns</a:t>
            </a:r>
          </a:p>
          <a:p>
            <a:pPr defTabSz="539985" fontAlgn="base">
              <a:spcAft>
                <a:spcPct val="0"/>
              </a:spcAft>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marL="342900" indent="-342900"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p:txBody>
      </p:sp>
      <p:pic>
        <p:nvPicPr>
          <p:cNvPr id="8" name="Bild 7" descr="hrcol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818" y="1707559"/>
            <a:ext cx="3500528" cy="3500528"/>
          </a:xfrm>
          <a:prstGeom prst="rect">
            <a:avLst/>
          </a:prstGeom>
        </p:spPr>
      </p:pic>
    </p:spTree>
    <p:extLst>
      <p:ext uri="{BB962C8B-B14F-4D97-AF65-F5344CB8AC3E}">
        <p14:creationId xmlns:p14="http://schemas.microsoft.com/office/powerpoint/2010/main" val="42409701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 Pilot study</a:t>
            </a: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chemeClr val="bg2">
                  <a:lumMod val="60000"/>
                  <a:lumOff val="40000"/>
                </a:schemeClr>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chemeClr val="bg2">
                  <a:lumMod val="60000"/>
                  <a:lumOff val="40000"/>
                </a:schemeClr>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chemeClr val="bg2">
                  <a:lumMod val="60000"/>
                  <a:lumOff val="40000"/>
                </a:schemeClr>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2400" dirty="0" smtClean="0">
                <a:solidFill>
                  <a:srgbClr val="606060"/>
                </a:solidFill>
                <a:ea typeface="ＭＳ Ｐゴシック" charset="0"/>
                <a:cs typeface="ヒラギノ角ゴ ProN W3" charset="0"/>
                <a:sym typeface="Helvetica Neue" charset="0"/>
              </a:rPr>
              <a:t>		 </a:t>
            </a:r>
            <a:r>
              <a:rPr lang="en-US" sz="2400" b="1" dirty="0" smtClean="0">
                <a:solidFill>
                  <a:srgbClr val="606060"/>
                </a:solidFill>
                <a:ea typeface="ＭＳ Ｐゴシック" charset="0"/>
                <a:cs typeface="ヒラギノ角ゴ ProN W3" charset="0"/>
                <a:sym typeface="Helvetica Neue" charset="0"/>
              </a:rPr>
              <a:t>succeeded</a:t>
            </a:r>
            <a:r>
              <a:rPr lang="en-US" sz="2400" dirty="0" smtClean="0">
                <a:solidFill>
                  <a:srgbClr val="606060"/>
                </a:solidFill>
                <a:ea typeface="ＭＳ Ｐゴシック" charset="0"/>
                <a:cs typeface="ヒラギノ角ゴ ProN W3" charset="0"/>
                <a:sym typeface="Helvetica Neue" charset="0"/>
              </a:rPr>
              <a:t>					</a:t>
            </a:r>
            <a:r>
              <a:rPr lang="en-US" sz="2400" dirty="0">
                <a:solidFill>
                  <a:srgbClr val="606060"/>
                </a:solidFill>
                <a:ea typeface="ＭＳ Ｐゴシック" charset="0"/>
                <a:cs typeface="ヒラギノ角ゴ ProN W3" charset="0"/>
                <a:sym typeface="Helvetica Neue" charset="0"/>
              </a:rPr>
              <a:t>	 </a:t>
            </a:r>
            <a:r>
              <a:rPr lang="en-US" sz="2400" dirty="0" smtClean="0">
                <a:solidFill>
                  <a:srgbClr val="606060"/>
                </a:solidFill>
                <a:ea typeface="ＭＳ Ｐゴシック" charset="0"/>
                <a:cs typeface="ヒラギノ角ゴ ProN W3" charset="0"/>
                <a:sym typeface="Helvetica Neue" charset="0"/>
              </a:rPr>
              <a:t>  </a:t>
            </a:r>
            <a:r>
              <a:rPr lang="en-US" sz="2400" b="1" dirty="0" smtClean="0">
                <a:solidFill>
                  <a:srgbClr val="606060"/>
                </a:solidFill>
                <a:ea typeface="ＭＳ Ｐゴシック" charset="0"/>
                <a:cs typeface="ヒラギノ角ゴ ProN W3" charset="0"/>
                <a:sym typeface="Helvetica Neue" charset="0"/>
              </a:rPr>
              <a:t>failed</a:t>
            </a: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smtClean="0">
                <a:solidFill>
                  <a:srgbClr val="606060"/>
                </a:solidFill>
                <a:ea typeface="ＭＳ Ｐゴシック" charset="0"/>
                <a:cs typeface="ヒラギノ角ゴ ProN W3" charset="0"/>
                <a:sym typeface="Helvetica Neue" charset="0"/>
              </a:rPr>
              <a:t>13 of the 17 rounds were </a:t>
            </a:r>
            <a:r>
              <a:rPr lang="en-US" sz="1900" dirty="0">
                <a:solidFill>
                  <a:srgbClr val="606060"/>
                </a:solidFill>
                <a:ea typeface="ＭＳ Ｐゴシック" charset="0"/>
                <a:cs typeface="ヒラギノ角ゴ ProN W3" charset="0"/>
                <a:sym typeface="Helvetica Neue" charset="0"/>
              </a:rPr>
              <a:t>successful and 4 failed. </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The average duration of the runs was 18 minutes </a:t>
            </a:r>
          </a:p>
          <a:p>
            <a:pPr indent="-457150" defTabSz="539985" fontAlgn="base">
              <a:buClr>
                <a:srgbClr val="606060"/>
              </a:buClr>
              <a:buSzPct val="100000"/>
            </a:pPr>
            <a:r>
              <a:rPr lang="en-US" sz="1900" dirty="0" smtClean="0">
                <a:solidFill>
                  <a:srgbClr val="606060"/>
                </a:solidFill>
                <a:ea typeface="ＭＳ Ｐゴシック" charset="0"/>
                <a:cs typeface="ヒラギノ角ゴ ProN W3" charset="0"/>
                <a:sym typeface="Helvetica Neue" charset="0"/>
              </a:rPr>
              <a:t>with </a:t>
            </a:r>
            <a:r>
              <a:rPr lang="en-US" sz="1900" dirty="0">
                <a:solidFill>
                  <a:srgbClr val="606060"/>
                </a:solidFill>
                <a:ea typeface="ＭＳ Ｐゴシック" charset="0"/>
                <a:cs typeface="ヒラギノ角ゴ ProN W3" charset="0"/>
                <a:sym typeface="Helvetica Neue" charset="0"/>
              </a:rPr>
              <a:t>a minimum of 7 minutes and a maximum of 45 minutes</a:t>
            </a:r>
            <a:r>
              <a:rPr lang="en-US" sz="1900" dirty="0" smtClean="0">
                <a:solidFill>
                  <a:srgbClr val="606060"/>
                </a:solidFill>
                <a:ea typeface="ＭＳ Ｐゴシック" charset="0"/>
                <a:cs typeface="ヒラギノ角ゴ ProN W3" charset="0"/>
                <a:sym typeface="Helvetica Neue" charset="0"/>
              </a:rPr>
              <a:t>.</a:t>
            </a: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p:txBody>
      </p:sp>
      <p:grpSp>
        <p:nvGrpSpPr>
          <p:cNvPr id="2" name="Gruppierung 1"/>
          <p:cNvGrpSpPr/>
          <p:nvPr/>
        </p:nvGrpSpPr>
        <p:grpSpPr>
          <a:xfrm>
            <a:off x="948124" y="1995012"/>
            <a:ext cx="850917" cy="540156"/>
            <a:chOff x="2197083" y="2615507"/>
            <a:chExt cx="1806112" cy="1146506"/>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10" name="Gruppierung 9"/>
          <p:cNvGrpSpPr/>
          <p:nvPr/>
        </p:nvGrpSpPr>
        <p:grpSpPr>
          <a:xfrm>
            <a:off x="6367300" y="1681779"/>
            <a:ext cx="850917" cy="540156"/>
            <a:chOff x="2197083" y="2615507"/>
            <a:chExt cx="1806112" cy="1146506"/>
          </a:xfrm>
        </p:grpSpPr>
        <p:pic>
          <p:nvPicPr>
            <p:cNvPr id="11"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12"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13" name="Gruppierung 12"/>
          <p:cNvGrpSpPr/>
          <p:nvPr/>
        </p:nvGrpSpPr>
        <p:grpSpPr>
          <a:xfrm>
            <a:off x="272698" y="1640806"/>
            <a:ext cx="850917" cy="540156"/>
            <a:chOff x="2197083" y="2615507"/>
            <a:chExt cx="1806112" cy="1146506"/>
          </a:xfrm>
        </p:grpSpPr>
        <p:pic>
          <p:nvPicPr>
            <p:cNvPr id="1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1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16" name="Gruppierung 15"/>
          <p:cNvGrpSpPr/>
          <p:nvPr/>
        </p:nvGrpSpPr>
        <p:grpSpPr>
          <a:xfrm>
            <a:off x="3934702" y="3185850"/>
            <a:ext cx="850917" cy="540156"/>
            <a:chOff x="2197083" y="2615507"/>
            <a:chExt cx="1806112" cy="1146506"/>
          </a:xfrm>
        </p:grpSpPr>
        <p:pic>
          <p:nvPicPr>
            <p:cNvPr id="17"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18"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19" name="Gruppierung 18"/>
          <p:cNvGrpSpPr/>
          <p:nvPr/>
        </p:nvGrpSpPr>
        <p:grpSpPr>
          <a:xfrm>
            <a:off x="97207" y="2513226"/>
            <a:ext cx="850917" cy="540156"/>
            <a:chOff x="2197083" y="2615507"/>
            <a:chExt cx="1806112" cy="1146506"/>
          </a:xfrm>
        </p:grpSpPr>
        <p:pic>
          <p:nvPicPr>
            <p:cNvPr id="20"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21"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22" name="Gruppierung 21"/>
          <p:cNvGrpSpPr/>
          <p:nvPr/>
        </p:nvGrpSpPr>
        <p:grpSpPr>
          <a:xfrm>
            <a:off x="1858797" y="1633544"/>
            <a:ext cx="850917" cy="540156"/>
            <a:chOff x="2197083" y="2615507"/>
            <a:chExt cx="1806112" cy="1146506"/>
          </a:xfrm>
        </p:grpSpPr>
        <p:pic>
          <p:nvPicPr>
            <p:cNvPr id="23"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24"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25" name="Gruppierung 24"/>
          <p:cNvGrpSpPr/>
          <p:nvPr/>
        </p:nvGrpSpPr>
        <p:grpSpPr>
          <a:xfrm>
            <a:off x="1846686" y="2929280"/>
            <a:ext cx="850917" cy="540156"/>
            <a:chOff x="2197083" y="2615507"/>
            <a:chExt cx="1806112" cy="1146506"/>
          </a:xfrm>
        </p:grpSpPr>
        <p:pic>
          <p:nvPicPr>
            <p:cNvPr id="26"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27"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28" name="Gruppierung 27"/>
          <p:cNvGrpSpPr/>
          <p:nvPr/>
        </p:nvGrpSpPr>
        <p:grpSpPr>
          <a:xfrm>
            <a:off x="1090701" y="2583334"/>
            <a:ext cx="850917" cy="540156"/>
            <a:chOff x="2197083" y="2615507"/>
            <a:chExt cx="1806112" cy="1146506"/>
          </a:xfrm>
        </p:grpSpPr>
        <p:pic>
          <p:nvPicPr>
            <p:cNvPr id="29"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30"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31" name="Gruppierung 30"/>
          <p:cNvGrpSpPr/>
          <p:nvPr/>
        </p:nvGrpSpPr>
        <p:grpSpPr>
          <a:xfrm>
            <a:off x="3114383" y="3018656"/>
            <a:ext cx="850917" cy="540156"/>
            <a:chOff x="2197083" y="2615507"/>
            <a:chExt cx="1806112" cy="1146506"/>
          </a:xfrm>
        </p:grpSpPr>
        <p:pic>
          <p:nvPicPr>
            <p:cNvPr id="32"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33"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34" name="Gruppierung 33"/>
          <p:cNvGrpSpPr/>
          <p:nvPr/>
        </p:nvGrpSpPr>
        <p:grpSpPr>
          <a:xfrm>
            <a:off x="1863415" y="2090748"/>
            <a:ext cx="850917" cy="540156"/>
            <a:chOff x="2197083" y="2615507"/>
            <a:chExt cx="1806112" cy="1146506"/>
          </a:xfrm>
        </p:grpSpPr>
        <p:pic>
          <p:nvPicPr>
            <p:cNvPr id="35"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36"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37" name="Gruppierung 36"/>
          <p:cNvGrpSpPr/>
          <p:nvPr/>
        </p:nvGrpSpPr>
        <p:grpSpPr>
          <a:xfrm>
            <a:off x="386169" y="3309948"/>
            <a:ext cx="850917" cy="540156"/>
            <a:chOff x="2197083" y="2615507"/>
            <a:chExt cx="1806112" cy="1146506"/>
          </a:xfrm>
        </p:grpSpPr>
        <p:pic>
          <p:nvPicPr>
            <p:cNvPr id="38"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39"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40" name="Gruppierung 39"/>
          <p:cNvGrpSpPr/>
          <p:nvPr/>
        </p:nvGrpSpPr>
        <p:grpSpPr>
          <a:xfrm>
            <a:off x="2688925" y="2526735"/>
            <a:ext cx="850917" cy="540156"/>
            <a:chOff x="2197083" y="2615507"/>
            <a:chExt cx="1806112" cy="1146506"/>
          </a:xfrm>
        </p:grpSpPr>
        <p:pic>
          <p:nvPicPr>
            <p:cNvPr id="41"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42"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43" name="Gruppierung 42"/>
          <p:cNvGrpSpPr/>
          <p:nvPr/>
        </p:nvGrpSpPr>
        <p:grpSpPr>
          <a:xfrm>
            <a:off x="3517922" y="2173700"/>
            <a:ext cx="850917" cy="540156"/>
            <a:chOff x="2197083" y="2615507"/>
            <a:chExt cx="1806112" cy="1146506"/>
          </a:xfrm>
        </p:grpSpPr>
        <p:pic>
          <p:nvPicPr>
            <p:cNvPr id="4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4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46" name="Gruppierung 45"/>
          <p:cNvGrpSpPr/>
          <p:nvPr/>
        </p:nvGrpSpPr>
        <p:grpSpPr>
          <a:xfrm>
            <a:off x="2729345" y="1668270"/>
            <a:ext cx="850917" cy="540156"/>
            <a:chOff x="2197083" y="2615507"/>
            <a:chExt cx="1806112" cy="1146506"/>
          </a:xfrm>
        </p:grpSpPr>
        <p:pic>
          <p:nvPicPr>
            <p:cNvPr id="47"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48"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49" name="Gruppierung 48"/>
          <p:cNvGrpSpPr/>
          <p:nvPr/>
        </p:nvGrpSpPr>
        <p:grpSpPr>
          <a:xfrm>
            <a:off x="6467741" y="2526734"/>
            <a:ext cx="850917" cy="540156"/>
            <a:chOff x="2197083" y="2615507"/>
            <a:chExt cx="1806112" cy="1146506"/>
          </a:xfrm>
        </p:grpSpPr>
        <p:pic>
          <p:nvPicPr>
            <p:cNvPr id="50"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51"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52" name="Gruppierung 51"/>
          <p:cNvGrpSpPr/>
          <p:nvPr/>
        </p:nvGrpSpPr>
        <p:grpSpPr>
          <a:xfrm>
            <a:off x="5726488" y="2160192"/>
            <a:ext cx="850917" cy="540156"/>
            <a:chOff x="2197083" y="2615507"/>
            <a:chExt cx="1806112" cy="1146506"/>
          </a:xfrm>
        </p:grpSpPr>
        <p:pic>
          <p:nvPicPr>
            <p:cNvPr id="53"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54"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grpSp>
        <p:nvGrpSpPr>
          <p:cNvPr id="55" name="Gruppierung 54"/>
          <p:cNvGrpSpPr/>
          <p:nvPr/>
        </p:nvGrpSpPr>
        <p:grpSpPr>
          <a:xfrm>
            <a:off x="7318658" y="2208426"/>
            <a:ext cx="850917" cy="540156"/>
            <a:chOff x="2197083" y="2615507"/>
            <a:chExt cx="1806112" cy="1146506"/>
          </a:xfrm>
        </p:grpSpPr>
        <p:pic>
          <p:nvPicPr>
            <p:cNvPr id="56"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83" y="2615507"/>
              <a:ext cx="985146" cy="1146506"/>
            </a:xfrm>
            <a:prstGeom prst="rect">
              <a:avLst/>
            </a:prstGeom>
          </p:spPr>
        </p:pic>
        <p:pic>
          <p:nvPicPr>
            <p:cNvPr id="57"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29" y="2615509"/>
              <a:ext cx="820966" cy="1117833"/>
            </a:xfrm>
            <a:prstGeom prst="rect">
              <a:avLst/>
            </a:prstGeom>
          </p:spPr>
        </p:pic>
      </p:grpSp>
    </p:spTree>
    <p:extLst>
      <p:ext uri="{BB962C8B-B14F-4D97-AF65-F5344CB8AC3E}">
        <p14:creationId xmlns:p14="http://schemas.microsoft.com/office/powerpoint/2010/main" val="36449283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a:solidFill>
                  <a:srgbClr val="000000"/>
                </a:solidFill>
                <a:latin typeface="Helvetica Neue Light"/>
              </a:rPr>
              <a:t>– Pilot study</a:t>
            </a:r>
            <a:endParaRPr lang="en-US" sz="2400" dirty="0">
              <a:latin typeface="+mj-lt"/>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1" y="1498249"/>
            <a:ext cx="8978900" cy="5287920"/>
          </a:xfrm>
          <a:prstGeom prst="rect">
            <a:avLst/>
          </a:prstGeom>
        </p:spPr>
      </p:pic>
    </p:spTree>
    <p:extLst>
      <p:ext uri="{BB962C8B-B14F-4D97-AF65-F5344CB8AC3E}">
        <p14:creationId xmlns:p14="http://schemas.microsoft.com/office/powerpoint/2010/main" val="20218568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a:t>
            </a:r>
            <a:r>
              <a:rPr lang="en-US" sz="2400" dirty="0" smtClean="0">
                <a:solidFill>
                  <a:srgbClr val="000000"/>
                </a:solidFill>
                <a:latin typeface="Helvetica Neue Light"/>
              </a:rPr>
              <a:t>study</a:t>
            </a:r>
            <a:endParaRPr lang="en-US" sz="2400" dirty="0">
              <a:latin typeface="+mj-lt"/>
            </a:endParaRPr>
          </a:p>
        </p:txBody>
      </p:sp>
      <p:pic>
        <p:nvPicPr>
          <p:cNvPr id="3" name="Bild 2" descr="instruction_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9144000" cy="4899378"/>
          </a:xfrm>
          <a:prstGeom prst="rect">
            <a:avLst/>
          </a:prstGeom>
        </p:spPr>
      </p:pic>
    </p:spTree>
    <p:extLst>
      <p:ext uri="{BB962C8B-B14F-4D97-AF65-F5344CB8AC3E}">
        <p14:creationId xmlns:p14="http://schemas.microsoft.com/office/powerpoint/2010/main" val="30519112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pic>
        <p:nvPicPr>
          <p:cNvPr id="4" name="Bild 3" descr="understood_st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31" y="1393601"/>
            <a:ext cx="8348134" cy="5464401"/>
          </a:xfrm>
          <a:prstGeom prst="rect">
            <a:avLst/>
          </a:prstGeom>
        </p:spPr>
      </p:pic>
    </p:spTree>
    <p:extLst>
      <p:ext uri="{BB962C8B-B14F-4D97-AF65-F5344CB8AC3E}">
        <p14:creationId xmlns:p14="http://schemas.microsoft.com/office/powerpoint/2010/main" val="30519112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pic>
        <p:nvPicPr>
          <p:cNvPr id="2" name="Bild 1" descr="instruction_understoo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9288"/>
            <a:ext cx="9144000" cy="4899378"/>
          </a:xfrm>
          <a:prstGeom prst="rect">
            <a:avLst/>
          </a:prstGeom>
        </p:spPr>
      </p:pic>
    </p:spTree>
    <p:extLst>
      <p:ext uri="{BB962C8B-B14F-4D97-AF65-F5344CB8AC3E}">
        <p14:creationId xmlns:p14="http://schemas.microsoft.com/office/powerpoint/2010/main" val="30519112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spcAft>
                <a:spcPct val="0"/>
              </a:spcAft>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2000" dirty="0">
                <a:solidFill>
                  <a:srgbClr val="606060"/>
                </a:solidFill>
                <a:ea typeface="ＭＳ Ｐゴシック" charset="0"/>
                <a:cs typeface="ヒラギノ角ゴ ProN W3" charset="0"/>
                <a:sym typeface="Helvetica Neue" charset="0"/>
              </a:rPr>
              <a:t>Humans </a:t>
            </a:r>
            <a:r>
              <a:rPr lang="en-US" sz="2000" dirty="0" smtClean="0">
                <a:solidFill>
                  <a:srgbClr val="606060"/>
                </a:solidFill>
                <a:ea typeface="ＭＳ Ｐゴシック" charset="0"/>
                <a:cs typeface="ヒラギノ角ゴ ProN W3" charset="0"/>
                <a:sym typeface="Helvetica Neue" charset="0"/>
              </a:rPr>
              <a:t>seem to solve </a:t>
            </a:r>
            <a:r>
              <a:rPr lang="en-US" sz="2000" dirty="0">
                <a:solidFill>
                  <a:srgbClr val="606060"/>
                </a:solidFill>
                <a:ea typeface="ＭＳ Ｐゴシック" charset="0"/>
                <a:cs typeface="ヒラギノ角ゴ ProN W3" charset="0"/>
                <a:sym typeface="Helvetica Neue" charset="0"/>
              </a:rPr>
              <a:t>such restricted asymmetric interaction problems by projecting the interaction into different common frames of interaction and selecting the one that is most coherent with the history of interaction.</a:t>
            </a: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The </a:t>
            </a:r>
            <a:r>
              <a:rPr lang="en-US" sz="2000" dirty="0">
                <a:solidFill>
                  <a:srgbClr val="606060"/>
                </a:solidFill>
                <a:ea typeface="ＭＳ Ｐゴシック" charset="0"/>
                <a:cs typeface="ヒラギノ角ゴ ProN W3" charset="0"/>
                <a:sym typeface="Helvetica Neue" charset="0"/>
              </a:rPr>
              <a:t>“feedback frame” seems the most commonly thought about and the easiest to understand in the context of our experiment</a:t>
            </a:r>
            <a:r>
              <a:rPr lang="en-US" sz="2000" dirty="0" smtClean="0">
                <a:solidFill>
                  <a:srgbClr val="606060"/>
                </a:solidFill>
                <a:ea typeface="ＭＳ Ｐゴシック" charset="0"/>
                <a:cs typeface="ヒラギノ角ゴ ProN W3" charset="0"/>
                <a:sym typeface="Helvetica Neue" charset="0"/>
              </a:rPr>
              <a:t>.</a:t>
            </a:r>
            <a:endParaRPr lang="en-US" sz="2000" dirty="0">
              <a:solidFill>
                <a:srgbClr val="606060"/>
              </a:solidFill>
              <a:ea typeface="ＭＳ Ｐゴシック" charset="0"/>
              <a:cs typeface="ヒラギノ角ゴ ProN W3" charset="0"/>
              <a:sym typeface="Helvetica Neue" charset="0"/>
            </a:endParaRPr>
          </a:p>
        </p:txBody>
      </p:sp>
      <p:sp>
        <p:nvSpPr>
          <p:cNvPr id="5"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spTree>
    <p:extLst>
      <p:ext uri="{BB962C8B-B14F-4D97-AF65-F5344CB8AC3E}">
        <p14:creationId xmlns:p14="http://schemas.microsoft.com/office/powerpoint/2010/main" val="240916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Pilot study</a:t>
            </a:r>
            <a:endParaRPr lang="en-US" sz="2400" dirty="0">
              <a:latin typeface="+mj-lt"/>
            </a:endParaRP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r>
              <a:rPr lang="de-DE" sz="2000" dirty="0" err="1"/>
              <a:t>when</a:t>
            </a:r>
            <a:r>
              <a:rPr lang="de-DE" sz="2000" dirty="0"/>
              <a:t> </a:t>
            </a:r>
            <a:r>
              <a:rPr lang="de-DE" sz="2000" dirty="0" err="1"/>
              <a:t>interacting</a:t>
            </a:r>
            <a:r>
              <a:rPr lang="de-DE" sz="2000" dirty="0"/>
              <a:t>, </a:t>
            </a:r>
            <a:r>
              <a:rPr lang="de-DE" sz="2000" dirty="0" err="1"/>
              <a:t>humans</a:t>
            </a:r>
            <a:r>
              <a:rPr lang="de-DE" sz="2000" dirty="0"/>
              <a:t> </a:t>
            </a:r>
            <a:r>
              <a:rPr lang="de-DE" sz="2000" dirty="0" err="1"/>
              <a:t>make</a:t>
            </a:r>
            <a:r>
              <a:rPr lang="de-DE" sz="2000" dirty="0"/>
              <a:t> </a:t>
            </a:r>
            <a:r>
              <a:rPr lang="de-DE" sz="2000" dirty="0" err="1"/>
              <a:t>use</a:t>
            </a:r>
            <a:r>
              <a:rPr lang="de-DE" sz="2000" dirty="0"/>
              <a:t> </a:t>
            </a:r>
            <a:r>
              <a:rPr lang="de-DE" sz="2000" dirty="0" err="1"/>
              <a:t>of</a:t>
            </a:r>
            <a:r>
              <a:rPr lang="de-DE" sz="2000" dirty="0"/>
              <a:t> </a:t>
            </a:r>
            <a:r>
              <a:rPr lang="de-DE" sz="2000" dirty="0" err="1"/>
              <a:t>frames</a:t>
            </a:r>
            <a:r>
              <a:rPr lang="de-DE" sz="2000" dirty="0"/>
              <a:t> </a:t>
            </a:r>
            <a:r>
              <a:rPr lang="de-DE" sz="2000" dirty="0" err="1"/>
              <a:t>and</a:t>
            </a:r>
            <a:r>
              <a:rPr lang="de-DE" sz="2000" dirty="0"/>
              <a:t> </a:t>
            </a:r>
            <a:r>
              <a:rPr lang="de-DE" sz="2000" dirty="0" err="1"/>
              <a:t>interaction</a:t>
            </a:r>
            <a:r>
              <a:rPr lang="de-DE" sz="2000" dirty="0"/>
              <a:t> </a:t>
            </a:r>
            <a:r>
              <a:rPr lang="de-DE" sz="2000" dirty="0" err="1" smtClean="0"/>
              <a:t>protocols</a:t>
            </a:r>
            <a:endParaRPr lang="de-DE" sz="2000" dirty="0"/>
          </a:p>
          <a:p>
            <a:endParaRPr lang="de-DE" sz="2000" dirty="0"/>
          </a:p>
          <a:p>
            <a:pPr defTabSz="539985" fontAlgn="base">
              <a:spcAft>
                <a:spcPct val="0"/>
              </a:spcAft>
              <a:buClr>
                <a:srgbClr val="606060"/>
              </a:buClr>
              <a:buSzPct val="100000"/>
            </a:pPr>
            <a:r>
              <a:rPr lang="en-US" sz="2000" dirty="0">
                <a:solidFill>
                  <a:srgbClr val="606060"/>
                </a:solidFill>
                <a:ea typeface="ＭＳ Ｐゴシック" charset="0"/>
                <a:cs typeface="ヒラギノ角ゴ ProN W3" charset="0"/>
                <a:sym typeface="Helvetica Neue" charset="0"/>
              </a:rPr>
              <a:t>Frames</a:t>
            </a:r>
          </a:p>
          <a:p>
            <a:pPr marL="342900" indent="-342900" defTabSz="539985" fontAlgn="base">
              <a:spcAft>
                <a:spcPct val="0"/>
              </a:spcAft>
              <a:buClr>
                <a:srgbClr val="606060"/>
              </a:buClr>
              <a:buSzPct val="100000"/>
              <a:buFont typeface="Arial"/>
              <a:buChar char="•"/>
            </a:pPr>
            <a:r>
              <a:rPr lang="en-US" sz="2000" dirty="0">
                <a:solidFill>
                  <a:srgbClr val="606060"/>
                </a:solidFill>
                <a:ea typeface="ＭＳ Ｐゴシック" charset="0"/>
                <a:cs typeface="ヒラギノ角ゴ ProN W3" charset="0"/>
                <a:sym typeface="Helvetica Neue" charset="0"/>
              </a:rPr>
              <a:t>create a common ground about the purpose of the interaction</a:t>
            </a:r>
          </a:p>
          <a:p>
            <a:pPr marL="342900" indent="-342900" defTabSz="539985" fontAlgn="base">
              <a:spcAft>
                <a:spcPct val="0"/>
              </a:spcAft>
              <a:buClr>
                <a:srgbClr val="606060"/>
              </a:buClr>
              <a:buSzPct val="100000"/>
              <a:buFont typeface="Arial"/>
              <a:buChar char="•"/>
            </a:pPr>
            <a:r>
              <a:rPr lang="en-US" sz="2000" dirty="0">
                <a:solidFill>
                  <a:srgbClr val="606060"/>
                </a:solidFill>
                <a:ea typeface="ＭＳ Ｐゴシック" charset="0"/>
                <a:cs typeface="ヒラギノ角ゴ ProN W3" charset="0"/>
                <a:sym typeface="Helvetica Neue" charset="0"/>
              </a:rPr>
              <a:t>help to understand communicative intentions of partner</a:t>
            </a:r>
          </a:p>
          <a:p>
            <a:pPr marL="342900" indent="-342900" defTabSz="539985" fontAlgn="base">
              <a:spcAft>
                <a:spcPct val="0"/>
              </a:spcAft>
              <a:buClr>
                <a:srgbClr val="606060"/>
              </a:buClr>
              <a:buSzPct val="100000"/>
              <a:buFont typeface="Arial"/>
              <a:buChar char="•"/>
            </a:pPr>
            <a:r>
              <a:rPr lang="en-US" sz="2000" dirty="0">
                <a:solidFill>
                  <a:srgbClr val="606060"/>
                </a:solidFill>
                <a:ea typeface="ＭＳ Ｐゴシック" charset="0"/>
                <a:cs typeface="ヒラギノ角ゴ ProN W3" charset="0"/>
                <a:sym typeface="Helvetica Neue" charset="0"/>
              </a:rPr>
              <a:t>provide guidelines about how to behave (interaction protocol)</a:t>
            </a:r>
          </a:p>
          <a:p>
            <a:endParaRPr lang="de-DE" sz="2000" dirty="0"/>
          </a:p>
        </p:txBody>
      </p:sp>
    </p:spTree>
    <p:extLst>
      <p:ext uri="{BB962C8B-B14F-4D97-AF65-F5344CB8AC3E}">
        <p14:creationId xmlns:p14="http://schemas.microsoft.com/office/powerpoint/2010/main" val="3840943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sp>
        <p:nvSpPr>
          <p:cNvPr id="4"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Two main </a:t>
            </a:r>
            <a:r>
              <a:rPr lang="en-US" sz="2000" b="1" dirty="0" smtClean="0">
                <a:solidFill>
                  <a:srgbClr val="606060"/>
                </a:solidFill>
                <a:ea typeface="ＭＳ Ｐゴシック" charset="0"/>
                <a:cs typeface="ヒラギノ角ゴ ProN W3" charset="0"/>
                <a:sym typeface="Helvetica Neue" charset="0"/>
              </a:rPr>
              <a:t>builder strategies</a:t>
            </a:r>
            <a:r>
              <a:rPr lang="en-US" sz="2000" dirty="0" smtClean="0">
                <a:solidFill>
                  <a:srgbClr val="606060"/>
                </a:solidFill>
                <a:ea typeface="ＭＳ Ｐゴシック" charset="0"/>
                <a:cs typeface="ヒラギノ角ゴ ProN W3" charset="0"/>
                <a:sym typeface="Helvetica Neue" charset="0"/>
              </a:rPr>
              <a:t>:</a:t>
            </a: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marL="50" indent="-457200" defTabSz="539985" fontAlgn="base">
              <a:buClr>
                <a:srgbClr val="606060"/>
              </a:buClr>
              <a:buSzPct val="100000"/>
              <a:buFont typeface="+mj-lt"/>
              <a:buAutoNum type="arabicPeriod"/>
            </a:pPr>
            <a:r>
              <a:rPr lang="en-US" sz="2000" dirty="0" smtClean="0">
                <a:solidFill>
                  <a:srgbClr val="606060"/>
                </a:solidFill>
                <a:ea typeface="ＭＳ Ｐゴシック" charset="0"/>
                <a:cs typeface="ヒラギノ角ゴ ProN W3" charset="0"/>
                <a:sym typeface="Helvetica Neue" charset="0"/>
              </a:rPr>
              <a:t>Find </a:t>
            </a:r>
            <a:r>
              <a:rPr lang="en-US" sz="2000" dirty="0">
                <a:solidFill>
                  <a:srgbClr val="606060"/>
                </a:solidFill>
                <a:ea typeface="ＭＳ Ｐゴシック" charset="0"/>
                <a:cs typeface="ヒラギノ角ゴ ProN W3" charset="0"/>
                <a:sym typeface="Helvetica Neue" charset="0"/>
              </a:rPr>
              <a:t>one block and join right away, </a:t>
            </a:r>
            <a:r>
              <a:rPr lang="en-US" sz="2000" dirty="0" smtClean="0">
                <a:solidFill>
                  <a:srgbClr val="606060"/>
                </a:solidFill>
                <a:ea typeface="ＭＳ Ｐゴシック" charset="0"/>
                <a:cs typeface="ヒラギノ角ゴ ProN W3" charset="0"/>
                <a:sym typeface="Helvetica Neue" charset="0"/>
              </a:rPr>
              <a:t>repeat</a:t>
            </a:r>
          </a:p>
          <a:p>
            <a:pPr marL="457200" indent="-457200" defTabSz="539985" fontAlgn="base">
              <a:buClr>
                <a:srgbClr val="606060"/>
              </a:buClr>
              <a:buSzPct val="100000"/>
              <a:buFont typeface="+mj-lt"/>
              <a:buAutoNum type="arabicPeriod"/>
            </a:pPr>
            <a:r>
              <a:rPr lang="en-US" sz="2000" dirty="0" smtClean="0">
                <a:solidFill>
                  <a:srgbClr val="606060"/>
                </a:solidFill>
                <a:ea typeface="ＭＳ Ｐゴシック" charset="0"/>
                <a:cs typeface="ヒラギノ角ゴ ProN W3" charset="0"/>
                <a:sym typeface="Helvetica Neue" charset="0"/>
              </a:rPr>
              <a:t>Find </a:t>
            </a:r>
            <a:r>
              <a:rPr lang="en-US" sz="2000" dirty="0">
                <a:solidFill>
                  <a:srgbClr val="606060"/>
                </a:solidFill>
                <a:ea typeface="ＭＳ Ｐゴシック" charset="0"/>
                <a:cs typeface="ヒラギノ角ゴ ProN W3" charset="0"/>
                <a:sym typeface="Helvetica Neue" charset="0"/>
              </a:rPr>
              <a:t>all blocks belonging to the structure, then start </a:t>
            </a:r>
            <a:r>
              <a:rPr lang="en-US" sz="2000" dirty="0" smtClean="0">
                <a:solidFill>
                  <a:srgbClr val="606060"/>
                </a:solidFill>
                <a:ea typeface="ＭＳ Ｐゴシック" charset="0"/>
                <a:cs typeface="ヒラギノ角ゴ ProN W3" charset="0"/>
                <a:sym typeface="Helvetica Neue" charset="0"/>
              </a:rPr>
              <a:t>joining</a:t>
            </a:r>
          </a:p>
          <a:p>
            <a:pPr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No strategy</a:t>
            </a: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Tree>
    <p:extLst>
      <p:ext uri="{BB962C8B-B14F-4D97-AF65-F5344CB8AC3E}">
        <p14:creationId xmlns:p14="http://schemas.microsoft.com/office/powerpoint/2010/main" val="34512278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a:spLocks/>
          </p:cNvSpPr>
          <p:nvPr/>
        </p:nvSpPr>
        <p:spPr bwMode="auto">
          <a:xfrm>
            <a:off x="547501" y="18599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457200" indent="-457200" defTabSz="539985" fontAlgn="base">
              <a:buClr>
                <a:srgbClr val="606060"/>
              </a:buClr>
              <a:buSzPct val="100000"/>
              <a:buFont typeface="+mj-lt"/>
              <a:buAutoNum type="arabicPeriod"/>
            </a:pPr>
            <a:r>
              <a:rPr lang="en-US" sz="2000" dirty="0" smtClean="0">
                <a:solidFill>
                  <a:srgbClr val="606060"/>
                </a:solidFill>
                <a:ea typeface="ＭＳ Ｐゴシック" charset="0"/>
                <a:cs typeface="ヒラギノ角ゴ ProN W3" charset="0"/>
                <a:sym typeface="Helvetica Neue" charset="0"/>
              </a:rPr>
              <a:t>Find </a:t>
            </a:r>
            <a:r>
              <a:rPr lang="en-US" sz="2000" dirty="0">
                <a:solidFill>
                  <a:srgbClr val="606060"/>
                </a:solidFill>
                <a:ea typeface="ＭＳ Ｐゴシック" charset="0"/>
                <a:cs typeface="ヒラギノ角ゴ ProN W3" charset="0"/>
                <a:sym typeface="Helvetica Neue" charset="0"/>
              </a:rPr>
              <a:t>one block and join right away, </a:t>
            </a:r>
            <a:r>
              <a:rPr lang="en-US" sz="2000" dirty="0" smtClean="0">
                <a:solidFill>
                  <a:srgbClr val="606060"/>
                </a:solidFill>
                <a:ea typeface="ＭＳ Ｐゴシック" charset="0"/>
                <a:cs typeface="ヒラギノ角ゴ ProN W3" charset="0"/>
                <a:sym typeface="Helvetica Neue" charset="0"/>
              </a:rPr>
              <a:t>repeat</a:t>
            </a:r>
          </a:p>
          <a:p>
            <a:pPr marL="457200" indent="-457200" defTabSz="539985" fontAlgn="base">
              <a:buClr>
                <a:srgbClr val="606060"/>
              </a:buClr>
              <a:buSzPct val="100000"/>
              <a:buFont typeface="+mj-lt"/>
              <a:buAutoNum type="arabicPeriod"/>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a:solidFill>
                <a:srgbClr val="606060"/>
              </a:solidFill>
              <a:ea typeface="ＭＳ Ｐゴシック" charset="0"/>
              <a:cs typeface="ヒラギノ角ゴ ProN W3" charset="0"/>
              <a:sym typeface="Helvetica Neue" charset="0"/>
            </a:endParaRPr>
          </a:p>
          <a:p>
            <a:pPr lvl="8"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				</a:t>
            </a:r>
            <a:r>
              <a:rPr lang="en-US" sz="2000" dirty="0">
                <a:solidFill>
                  <a:srgbClr val="606060"/>
                </a:solidFill>
                <a:ea typeface="ＭＳ Ｐゴシック" charset="0"/>
                <a:cs typeface="ヒラギノ角ゴ ProN W3" charset="0"/>
                <a:sym typeface="Helvetica Neue" charset="0"/>
              </a:rPr>
              <a:t> </a:t>
            </a:r>
            <a:r>
              <a:rPr lang="en-US" sz="2000" dirty="0" smtClean="0">
                <a:solidFill>
                  <a:srgbClr val="606060"/>
                </a:solidFill>
                <a:ea typeface="ＭＳ Ｐゴシック" charset="0"/>
                <a:cs typeface="ヒラギノ角ゴ ProN W3" charset="0"/>
                <a:sym typeface="Helvetica Neue" charset="0"/>
              </a:rPr>
              <a:t>   ...</a:t>
            </a:r>
          </a:p>
          <a:p>
            <a:pPr marL="457200" indent="-457200" defTabSz="539985" fontAlgn="base">
              <a:buClr>
                <a:srgbClr val="606060"/>
              </a:buClr>
              <a:buSzPct val="100000"/>
              <a:buFont typeface="+mj-lt"/>
              <a:buAutoNum type="arabicPeriod"/>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a:pPr>
            <a:endParaRPr lang="en-US" sz="2000" dirty="0" smtClean="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Number of rounds: 12		Successful: 11, Failed: 1</a:t>
            </a:r>
          </a:p>
          <a:p>
            <a:pPr indent="-457150" defTabSz="539985" fontAlgn="base">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5"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01" y="3173357"/>
            <a:ext cx="985146" cy="1146506"/>
          </a:xfrm>
          <a:prstGeom prst="rect">
            <a:avLst/>
          </a:prstGeom>
        </p:spPr>
      </p:pic>
      <p:pic>
        <p:nvPicPr>
          <p:cNvPr id="9" name="Bild 8" descr="Screen Shot 2014-10-02 at 10.56.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588160" y="2598403"/>
            <a:ext cx="1422400" cy="1054100"/>
          </a:xfrm>
          <a:prstGeom prst="rect">
            <a:avLst/>
          </a:prstGeom>
        </p:spPr>
      </p:pic>
      <p:pic>
        <p:nvPicPr>
          <p:cNvPr id="10" name="Bild 9" descr="Screen Shot 2014-10-02 at 10.57.11.png"/>
          <p:cNvPicPr>
            <a:picLocks noChangeAspect="1"/>
          </p:cNvPicPr>
          <p:nvPr/>
        </p:nvPicPr>
        <p:blipFill rotWithShape="1">
          <a:blip r:embed="rId5">
            <a:extLst>
              <a:ext uri="{28A0092B-C50C-407E-A947-70E740481C1C}">
                <a14:useLocalDpi xmlns:a14="http://schemas.microsoft.com/office/drawing/2010/main" val="0"/>
              </a:ext>
            </a:extLst>
          </a:blip>
          <a:srcRect l="-1" r="2693"/>
          <a:stretch/>
        </p:blipFill>
        <p:spPr>
          <a:xfrm rot="10800000">
            <a:off x="4087229" y="2598403"/>
            <a:ext cx="1422000" cy="1054099"/>
          </a:xfrm>
          <a:prstGeom prst="rect">
            <a:avLst/>
          </a:prstGeom>
        </p:spPr>
      </p:pic>
      <p:pic>
        <p:nvPicPr>
          <p:cNvPr id="11" name="Bild 10" descr="Screen Shot 2014-10-02 at 10.57.57.png"/>
          <p:cNvPicPr>
            <a:picLocks noChangeAspect="1"/>
          </p:cNvPicPr>
          <p:nvPr/>
        </p:nvPicPr>
        <p:blipFill rotWithShape="1">
          <a:blip r:embed="rId6">
            <a:extLst>
              <a:ext uri="{28A0092B-C50C-407E-A947-70E740481C1C}">
                <a14:useLocalDpi xmlns:a14="http://schemas.microsoft.com/office/drawing/2010/main" val="0"/>
              </a:ext>
            </a:extLst>
          </a:blip>
          <a:srcRect l="-1" r="4785" b="450"/>
          <a:stretch/>
        </p:blipFill>
        <p:spPr>
          <a:xfrm rot="10800000">
            <a:off x="5615111" y="2585703"/>
            <a:ext cx="1414800" cy="1062000"/>
          </a:xfrm>
          <a:prstGeom prst="rect">
            <a:avLst/>
          </a:prstGeom>
        </p:spPr>
      </p:pic>
      <p:pic>
        <p:nvPicPr>
          <p:cNvPr id="14" name="Bild 13" descr="Screen Shot 2014-10-02 at 10.59.12.png"/>
          <p:cNvPicPr>
            <a:picLocks noChangeAspect="1"/>
          </p:cNvPicPr>
          <p:nvPr/>
        </p:nvPicPr>
        <p:blipFill rotWithShape="1">
          <a:blip r:embed="rId7">
            <a:extLst>
              <a:ext uri="{28A0092B-C50C-407E-A947-70E740481C1C}">
                <a14:useLocalDpi xmlns:a14="http://schemas.microsoft.com/office/drawing/2010/main" val="0"/>
              </a:ext>
            </a:extLst>
          </a:blip>
          <a:srcRect t="-1" r="11826" b="2050"/>
          <a:stretch/>
        </p:blipFill>
        <p:spPr>
          <a:xfrm rot="10800000">
            <a:off x="2595760" y="3739410"/>
            <a:ext cx="1414800" cy="1054800"/>
          </a:xfrm>
          <a:prstGeom prst="rect">
            <a:avLst/>
          </a:prstGeom>
        </p:spPr>
      </p:pic>
      <p:pic>
        <p:nvPicPr>
          <p:cNvPr id="15" name="Bild 14" descr="Screen Shot 2014-10-02 at 10.59.31.png"/>
          <p:cNvPicPr>
            <a:picLocks noChangeAspect="1"/>
          </p:cNvPicPr>
          <p:nvPr/>
        </p:nvPicPr>
        <p:blipFill rotWithShape="1">
          <a:blip r:embed="rId8">
            <a:extLst>
              <a:ext uri="{28A0092B-C50C-407E-A947-70E740481C1C}">
                <a14:useLocalDpi xmlns:a14="http://schemas.microsoft.com/office/drawing/2010/main" val="0"/>
              </a:ext>
            </a:extLst>
          </a:blip>
          <a:srcRect l="-4" r="1274" b="2051"/>
          <a:stretch/>
        </p:blipFill>
        <p:spPr>
          <a:xfrm rot="10800000">
            <a:off x="4087229" y="3739410"/>
            <a:ext cx="1422000" cy="1054800"/>
          </a:xfrm>
          <a:prstGeom prst="rect">
            <a:avLst/>
          </a:prstGeom>
        </p:spPr>
      </p:pic>
      <p:sp>
        <p:nvSpPr>
          <p:cNvPr id="17" name="Pfeil nach rechts 16"/>
          <p:cNvSpPr/>
          <p:nvPr/>
        </p:nvSpPr>
        <p:spPr bwMode="auto">
          <a:xfrm>
            <a:off x="3706318"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8" name="Pfeil nach rechts 17"/>
          <p:cNvSpPr/>
          <p:nvPr/>
        </p:nvSpPr>
        <p:spPr bwMode="auto">
          <a:xfrm>
            <a:off x="5269235"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9" name="Pfeil nach rechts 18"/>
          <p:cNvSpPr/>
          <p:nvPr/>
        </p:nvSpPr>
        <p:spPr bwMode="auto">
          <a:xfrm>
            <a:off x="3750905"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0" name="Pfeil nach rechts 19"/>
          <p:cNvSpPr/>
          <p:nvPr/>
        </p:nvSpPr>
        <p:spPr bwMode="auto">
          <a:xfrm>
            <a:off x="5278826"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1" name="Pfeil nach rechts 20"/>
          <p:cNvSpPr/>
          <p:nvPr/>
        </p:nvSpPr>
        <p:spPr bwMode="auto">
          <a:xfrm>
            <a:off x="2249484"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24814058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a:spLocks/>
          </p:cNvSpPr>
          <p:nvPr/>
        </p:nvSpPr>
        <p:spPr bwMode="auto">
          <a:xfrm>
            <a:off x="547501" y="18599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50" indent="-457200" defTabSz="539985" fontAlgn="base">
              <a:buClr>
                <a:srgbClr val="606060"/>
              </a:buClr>
              <a:buSzPct val="100000"/>
              <a:buFont typeface="+mj-lt"/>
              <a:buAutoNum type="arabicPeriod" startAt="2"/>
            </a:pPr>
            <a:r>
              <a:rPr lang="en-US" sz="2000" dirty="0">
                <a:solidFill>
                  <a:srgbClr val="606060"/>
                </a:solidFill>
                <a:ea typeface="ＭＳ Ｐゴシック" charset="0"/>
                <a:cs typeface="ヒラギノ角ゴ ProN W3" charset="0"/>
                <a:sym typeface="Helvetica Neue" charset="0"/>
              </a:rPr>
              <a:t>Find all blocks belonging to the structure, then start </a:t>
            </a:r>
            <a:r>
              <a:rPr lang="en-US" sz="2000" dirty="0" smtClean="0">
                <a:solidFill>
                  <a:srgbClr val="606060"/>
                </a:solidFill>
                <a:ea typeface="ＭＳ Ｐゴシック" charset="0"/>
                <a:cs typeface="ヒラギノ角ゴ ProN W3" charset="0"/>
                <a:sym typeface="Helvetica Neue" charset="0"/>
              </a:rPr>
              <a:t>joining</a:t>
            </a:r>
          </a:p>
          <a:p>
            <a:pPr marL="5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lvl="8"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	      ...					... 1.</a:t>
            </a: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Number of rounds: 2 		Successful: 2, Failed: 0</a:t>
            </a:r>
          </a:p>
          <a:p>
            <a:pPr indent="-457150" defTabSz="539985" fontAlgn="base">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5"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01" y="3173357"/>
            <a:ext cx="985146" cy="1146506"/>
          </a:xfrm>
          <a:prstGeom prst="rect">
            <a:avLst/>
          </a:prstGeom>
        </p:spPr>
      </p:pic>
      <p:pic>
        <p:nvPicPr>
          <p:cNvPr id="2" name="Bild 1" descr="Screen Shot 2014-10-05 at 12.51.21.png"/>
          <p:cNvPicPr>
            <a:picLocks noChangeAspect="1"/>
          </p:cNvPicPr>
          <p:nvPr/>
        </p:nvPicPr>
        <p:blipFill rotWithShape="1">
          <a:blip r:embed="rId4">
            <a:extLst>
              <a:ext uri="{28A0092B-C50C-407E-A947-70E740481C1C}">
                <a14:useLocalDpi xmlns:a14="http://schemas.microsoft.com/office/drawing/2010/main" val="0"/>
              </a:ext>
            </a:extLst>
          </a:blip>
          <a:srcRect l="1" r="14305" b="11977"/>
          <a:stretch/>
        </p:blipFill>
        <p:spPr>
          <a:xfrm>
            <a:off x="2595359" y="2598403"/>
            <a:ext cx="1414800" cy="1062000"/>
          </a:xfrm>
          <a:prstGeom prst="rect">
            <a:avLst/>
          </a:prstGeom>
        </p:spPr>
      </p:pic>
      <p:pic>
        <p:nvPicPr>
          <p:cNvPr id="3" name="Bild 2" descr="Screen Shot 2014-10-05 at 12.51.46.png"/>
          <p:cNvPicPr>
            <a:picLocks noChangeAspect="1"/>
          </p:cNvPicPr>
          <p:nvPr/>
        </p:nvPicPr>
        <p:blipFill rotWithShape="1">
          <a:blip r:embed="rId5">
            <a:extLst>
              <a:ext uri="{28A0092B-C50C-407E-A947-70E740481C1C}">
                <a14:useLocalDpi xmlns:a14="http://schemas.microsoft.com/office/drawing/2010/main" val="0"/>
              </a:ext>
            </a:extLst>
          </a:blip>
          <a:srcRect l="7006" r="1460" b="-683"/>
          <a:stretch/>
        </p:blipFill>
        <p:spPr>
          <a:xfrm>
            <a:off x="4101629" y="2585702"/>
            <a:ext cx="1414800" cy="1062000"/>
          </a:xfrm>
          <a:prstGeom prst="rect">
            <a:avLst/>
          </a:prstGeom>
        </p:spPr>
      </p:pic>
      <p:pic>
        <p:nvPicPr>
          <p:cNvPr id="6" name="Bild 5" descr="Screen Shot 2014-10-05 at 12.52.03.png"/>
          <p:cNvPicPr>
            <a:picLocks noChangeAspect="1"/>
          </p:cNvPicPr>
          <p:nvPr/>
        </p:nvPicPr>
        <p:blipFill rotWithShape="1">
          <a:blip r:embed="rId6">
            <a:extLst>
              <a:ext uri="{28A0092B-C50C-407E-A947-70E740481C1C}">
                <a14:useLocalDpi xmlns:a14="http://schemas.microsoft.com/office/drawing/2010/main" val="0"/>
              </a:ext>
            </a:extLst>
          </a:blip>
          <a:srcRect r="4249" b="1797"/>
          <a:stretch/>
        </p:blipFill>
        <p:spPr>
          <a:xfrm>
            <a:off x="5622311" y="2598403"/>
            <a:ext cx="1414800" cy="1062000"/>
          </a:xfrm>
          <a:prstGeom prst="rect">
            <a:avLst/>
          </a:prstGeom>
        </p:spPr>
      </p:pic>
      <p:pic>
        <p:nvPicPr>
          <p:cNvPr id="7" name="Bild 6" descr="Screen Shot 2014-10-05 at 12.52.17.png"/>
          <p:cNvPicPr>
            <a:picLocks noChangeAspect="1"/>
          </p:cNvPicPr>
          <p:nvPr/>
        </p:nvPicPr>
        <p:blipFill rotWithShape="1">
          <a:blip r:embed="rId7">
            <a:extLst>
              <a:ext uri="{28A0092B-C50C-407E-A947-70E740481C1C}">
                <a14:useLocalDpi xmlns:a14="http://schemas.microsoft.com/office/drawing/2010/main" val="0"/>
              </a:ext>
            </a:extLst>
          </a:blip>
          <a:srcRect l="8181" r="12279" b="3685"/>
          <a:stretch/>
        </p:blipFill>
        <p:spPr>
          <a:xfrm>
            <a:off x="2595359" y="3739410"/>
            <a:ext cx="1414800" cy="1062000"/>
          </a:xfrm>
          <a:prstGeom prst="rect">
            <a:avLst/>
          </a:prstGeom>
        </p:spPr>
      </p:pic>
      <p:pic>
        <p:nvPicPr>
          <p:cNvPr id="16" name="Bild 15" descr="Screen Shot 2014-10-05 at 12.54.01.png"/>
          <p:cNvPicPr>
            <a:picLocks noChangeAspect="1"/>
          </p:cNvPicPr>
          <p:nvPr/>
        </p:nvPicPr>
        <p:blipFill rotWithShape="1">
          <a:blip r:embed="rId8">
            <a:extLst>
              <a:ext uri="{28A0092B-C50C-407E-A947-70E740481C1C}">
                <a14:useLocalDpi xmlns:a14="http://schemas.microsoft.com/office/drawing/2010/main" val="0"/>
              </a:ext>
            </a:extLst>
          </a:blip>
          <a:srcRect t="4" b="2311"/>
          <a:stretch/>
        </p:blipFill>
        <p:spPr>
          <a:xfrm>
            <a:off x="5622311" y="3739410"/>
            <a:ext cx="1422001" cy="1054800"/>
          </a:xfrm>
          <a:prstGeom prst="rect">
            <a:avLst/>
          </a:prstGeom>
        </p:spPr>
      </p:pic>
      <p:sp>
        <p:nvSpPr>
          <p:cNvPr id="17" name="Pfeil nach rechts 16"/>
          <p:cNvSpPr/>
          <p:nvPr/>
        </p:nvSpPr>
        <p:spPr bwMode="auto">
          <a:xfrm>
            <a:off x="3706318"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8" name="Pfeil nach rechts 17"/>
          <p:cNvSpPr/>
          <p:nvPr/>
        </p:nvSpPr>
        <p:spPr bwMode="auto">
          <a:xfrm>
            <a:off x="5269235"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1" name="Pfeil nach rechts 20"/>
          <p:cNvSpPr/>
          <p:nvPr/>
        </p:nvSpPr>
        <p:spPr bwMode="auto">
          <a:xfrm>
            <a:off x="2249484"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9" name="Pfeil nach rechts 18"/>
          <p:cNvSpPr/>
          <p:nvPr/>
        </p:nvSpPr>
        <p:spPr bwMode="auto">
          <a:xfrm>
            <a:off x="3750905"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0" name="Pfeil nach rechts 19"/>
          <p:cNvSpPr/>
          <p:nvPr/>
        </p:nvSpPr>
        <p:spPr bwMode="auto">
          <a:xfrm>
            <a:off x="5278826"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6" name="Pfeil nach rechts 25"/>
          <p:cNvSpPr/>
          <p:nvPr/>
        </p:nvSpPr>
        <p:spPr bwMode="auto">
          <a:xfrm>
            <a:off x="6698436"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9940916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smtClean="0">
                <a:solidFill>
                  <a:srgbClr val="000000"/>
                </a:solidFill>
                <a:latin typeface="Helvetica Neue Light"/>
              </a:rPr>
              <a:t>Aim: Flexible communication </a:t>
            </a:r>
            <a:r>
              <a:rPr lang="en-US" sz="2400" dirty="0">
                <a:solidFill>
                  <a:srgbClr val="000000"/>
                </a:solidFill>
                <a:latin typeface="Helvetica Neue Light"/>
              </a:rPr>
              <a:t>between humans and robots</a:t>
            </a:r>
            <a:endParaRPr lang="en-US" sz="2400" dirty="0">
              <a:latin typeface="+mj-lt"/>
            </a:endParaRPr>
          </a:p>
        </p:txBody>
      </p:sp>
      <p:sp>
        <p:nvSpPr>
          <p:cNvPr id="51202" name="Rectangle 2"/>
          <p:cNvSpPr>
            <a:spLocks/>
          </p:cNvSpPr>
          <p:nvPr/>
        </p:nvSpPr>
        <p:spPr bwMode="auto">
          <a:xfrm>
            <a:off x="395101" y="1707559"/>
            <a:ext cx="4638717"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spcAft>
                <a:spcPct val="0"/>
              </a:spcAft>
              <a:buClr>
                <a:srgbClr val="606060"/>
              </a:buClr>
              <a:buSzPct val="100000"/>
            </a:pPr>
            <a:r>
              <a:rPr lang="en-US" sz="1900" dirty="0" smtClean="0">
                <a:solidFill>
                  <a:srgbClr val="606060"/>
                </a:solidFill>
                <a:ea typeface="ＭＳ Ｐゴシック" charset="0"/>
                <a:cs typeface="ヒラギノ角ゴ ProN W3" charset="0"/>
                <a:sym typeface="Helvetica Neue" charset="0"/>
              </a:rPr>
              <a:t>Designing </a:t>
            </a:r>
            <a:r>
              <a:rPr lang="en-US" sz="1900" dirty="0">
                <a:solidFill>
                  <a:srgbClr val="606060"/>
                </a:solidFill>
                <a:ea typeface="ＭＳ Ｐゴシック" charset="0"/>
                <a:cs typeface="ヒラギノ角ゴ ProN W3" charset="0"/>
                <a:sym typeface="Helvetica Neue" charset="0"/>
              </a:rPr>
              <a:t>a new experimental </a:t>
            </a:r>
            <a:r>
              <a:rPr lang="en-US" sz="1900" dirty="0" smtClean="0">
                <a:solidFill>
                  <a:srgbClr val="606060"/>
                </a:solidFill>
                <a:ea typeface="ＭＳ Ｐゴシック" charset="0"/>
                <a:cs typeface="ヒラギノ角ゴ ProN W3" charset="0"/>
                <a:sym typeface="Helvetica Neue" charset="0"/>
              </a:rPr>
              <a:t>setup</a:t>
            </a:r>
          </a:p>
          <a:p>
            <a:pPr defTabSz="539985" fontAlgn="base">
              <a:spcAft>
                <a:spcPct val="0"/>
              </a:spcAft>
              <a:buClr>
                <a:srgbClr val="606060"/>
              </a:buClr>
              <a:buSzPct val="100000"/>
            </a:pPr>
            <a:endParaRPr lang="en-US" sz="1900" dirty="0" smtClean="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r>
              <a:rPr lang="en-US" sz="1900" dirty="0" smtClean="0">
                <a:solidFill>
                  <a:srgbClr val="606060"/>
                </a:solidFill>
                <a:ea typeface="ＭＳ Ｐゴシック" charset="0"/>
                <a:cs typeface="ヒラギノ角ゴ ProN W3" charset="0"/>
                <a:sym typeface="Helvetica Neue" charset="0"/>
              </a:rPr>
              <a:t>similar </a:t>
            </a:r>
            <a:r>
              <a:rPr lang="en-US" sz="1900" dirty="0">
                <a:solidFill>
                  <a:srgbClr val="606060"/>
                </a:solidFill>
                <a:ea typeface="ＭＳ Ｐゴシック" charset="0"/>
                <a:cs typeface="ヒラギノ角ゴ ProN W3" charset="0"/>
                <a:sym typeface="Helvetica Neue" charset="0"/>
              </a:rPr>
              <a:t>to Human-Robot interaction</a:t>
            </a:r>
          </a:p>
          <a:p>
            <a:pPr defTabSz="539985" fontAlgn="base">
              <a:spcAft>
                <a:spcPct val="0"/>
              </a:spcAft>
              <a:buClr>
                <a:srgbClr val="606060"/>
              </a:buClr>
              <a:buSzPct val="100000"/>
              <a:buFontTx/>
              <a:buChar char="-"/>
            </a:pPr>
            <a:endParaRPr lang="en-US" sz="1900" dirty="0">
              <a:solidFill>
                <a:srgbClr val="606060"/>
              </a:solidFill>
              <a:ea typeface="ＭＳ Ｐゴシック" charset="0"/>
              <a:cs typeface="ヒラギノ角ゴ ProN W3" charset="0"/>
              <a:sym typeface="Helvetica Neue" charset="0"/>
            </a:endParaRPr>
          </a:p>
          <a:p>
            <a:pPr marL="342862" indent="-342862"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asymmetric: humans and robots do not have the same perceptual capabilities</a:t>
            </a:r>
          </a:p>
          <a:p>
            <a:pPr marL="342862" indent="-342862" defTabSz="539985" fontAlgn="base">
              <a:spcAft>
                <a:spcPct val="0"/>
              </a:spcAft>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marL="342862" indent="-342862"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no shared interaction </a:t>
            </a:r>
            <a:r>
              <a:rPr lang="en-US" sz="1900" dirty="0" smtClean="0">
                <a:solidFill>
                  <a:srgbClr val="606060"/>
                </a:solidFill>
                <a:ea typeface="ＭＳ Ｐゴシック" charset="0"/>
                <a:cs typeface="ヒラギノ角ゴ ProN W3" charset="0"/>
                <a:sym typeface="Helvetica Neue" charset="0"/>
              </a:rPr>
              <a:t>protocol</a:t>
            </a:r>
            <a:endParaRPr lang="en-US" sz="1900" dirty="0">
              <a:solidFill>
                <a:srgbClr val="606060"/>
              </a:solidFill>
              <a:ea typeface="ＭＳ Ｐゴシック" charset="0"/>
              <a:cs typeface="ヒラギノ角ゴ ProN W3" charset="0"/>
              <a:sym typeface="Helvetica Neue" charset="0"/>
            </a:endParaRPr>
          </a:p>
          <a:p>
            <a:pPr marL="342862" indent="-342862" defTabSz="539985" fontAlgn="base">
              <a:spcAft>
                <a:spcPct val="0"/>
              </a:spcAft>
              <a:buClr>
                <a:srgbClr val="606060"/>
              </a:buClr>
              <a:buSzPct val="100000"/>
              <a:buFont typeface="Arial"/>
              <a:buChar char="•"/>
            </a:pPr>
            <a:endParaRPr lang="en-US" sz="1900" dirty="0">
              <a:solidFill>
                <a:srgbClr val="606060"/>
              </a:solidFill>
              <a:ea typeface="ＭＳ Ｐゴシック" charset="0"/>
              <a:cs typeface="ヒラギノ角ゴ ProN W3" charset="0"/>
              <a:sym typeface="Helvetica Neue" charset="0"/>
            </a:endParaRPr>
          </a:p>
          <a:p>
            <a:pPr marL="342862" indent="-342862" defTabSz="539985" fontAlgn="base">
              <a:spcAft>
                <a:spcPct val="0"/>
              </a:spcAft>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humans might not know if and how exactly their signals are perceived by the </a:t>
            </a:r>
            <a:r>
              <a:rPr lang="en-US" sz="1900" dirty="0" smtClean="0">
                <a:solidFill>
                  <a:srgbClr val="606060"/>
                </a:solidFill>
                <a:ea typeface="ＭＳ Ｐゴシック" charset="0"/>
                <a:cs typeface="ヒラギノ角ゴ ProN W3" charset="0"/>
                <a:sym typeface="Helvetica Neue" charset="0"/>
              </a:rPr>
              <a:t>robot</a:t>
            </a:r>
            <a:endParaRPr lang="en-US" sz="1900" dirty="0">
              <a:solidFill>
                <a:srgbClr val="606060"/>
              </a:solidFill>
              <a:ea typeface="ＭＳ Ｐゴシック" charset="0"/>
              <a:cs typeface="ヒラギノ角ゴ ProN W3" charset="0"/>
              <a:sym typeface="Helvetica Neue" charset="0"/>
            </a:endParaRPr>
          </a:p>
          <a:p>
            <a:pPr defTabSz="539985" fontAlgn="base">
              <a:spcAft>
                <a:spcPct val="0"/>
              </a:spcAft>
              <a:buClr>
                <a:srgbClr val="606060"/>
              </a:buClr>
              <a:buSzPct val="100000"/>
            </a:pPr>
            <a:endParaRPr lang="en-US" sz="1900" dirty="0">
              <a:solidFill>
                <a:srgbClr val="606060"/>
              </a:solidFill>
              <a:ea typeface="ＭＳ Ｐゴシック" charset="0"/>
              <a:cs typeface="ヒラギノ角ゴ ProN W3" charset="0"/>
              <a:sym typeface="Helvetica Neue" charset="0"/>
            </a:endParaRPr>
          </a:p>
        </p:txBody>
      </p:sp>
      <p:pic>
        <p:nvPicPr>
          <p:cNvPr id="6" name="Bild 5" descr="hrcol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818" y="1707559"/>
            <a:ext cx="3500528" cy="3500528"/>
          </a:xfrm>
          <a:prstGeom prst="rect">
            <a:avLst/>
          </a:prstGeom>
        </p:spPr>
      </p:pic>
    </p:spTree>
    <p:extLst>
      <p:ext uri="{BB962C8B-B14F-4D97-AF65-F5344CB8AC3E}">
        <p14:creationId xmlns:p14="http://schemas.microsoft.com/office/powerpoint/2010/main" val="1910497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a:spLocks/>
          </p:cNvSpPr>
          <p:nvPr/>
        </p:nvSpPr>
        <p:spPr bwMode="auto">
          <a:xfrm>
            <a:off x="547501" y="18599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no strategy</a:t>
            </a: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lvl="8"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	    			</a:t>
            </a:r>
            <a:r>
              <a:rPr lang="en-US" sz="2000" dirty="0">
                <a:solidFill>
                  <a:srgbClr val="606060"/>
                </a:solidFill>
                <a:ea typeface="ＭＳ Ｐゴシック" charset="0"/>
                <a:cs typeface="ヒラギノ角ゴ ProN W3" charset="0"/>
                <a:sym typeface="Helvetica Neue" charset="0"/>
              </a:rPr>
              <a:t> </a:t>
            </a:r>
            <a:r>
              <a:rPr lang="en-US" sz="2000" dirty="0" smtClean="0">
                <a:solidFill>
                  <a:srgbClr val="606060"/>
                </a:solidFill>
                <a:ea typeface="ＭＳ Ｐゴシック" charset="0"/>
                <a:cs typeface="ヒラギノ角ゴ ProN W3" charset="0"/>
                <a:sym typeface="Helvetica Neue" charset="0"/>
              </a:rPr>
              <a:t>   ...</a:t>
            </a:r>
            <a:endParaRPr lang="en-US" sz="2000" dirty="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smtClean="0">
              <a:solidFill>
                <a:srgbClr val="606060"/>
              </a:solidFill>
              <a:ea typeface="ＭＳ Ｐゴシック" charset="0"/>
              <a:cs typeface="ヒラギノ角ゴ ProN W3" charset="0"/>
              <a:sym typeface="Helvetica Neue" charset="0"/>
            </a:endParaRPr>
          </a:p>
          <a:p>
            <a:pPr marL="457200" indent="-457200" defTabSz="539985" fontAlgn="base">
              <a:buClr>
                <a:srgbClr val="606060"/>
              </a:buClr>
              <a:buSzPct val="100000"/>
              <a:buFont typeface="+mj-lt"/>
              <a:buAutoNum type="arabicPeriod" startAt="2"/>
            </a:pPr>
            <a:endParaRPr lang="en-US" sz="2000" dirty="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Number of rounds: 3 		Successful: 0, Failed: 3</a:t>
            </a:r>
          </a:p>
          <a:p>
            <a:pPr indent="-457150" defTabSz="539985" fontAlgn="base">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5"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2000" dirty="0">
              <a:solidFill>
                <a:srgbClr val="606060"/>
              </a:solidFill>
              <a:ea typeface="ＭＳ Ｐゴシック" charset="0"/>
              <a:cs typeface="ヒラギノ角ゴ ProN W3" charset="0"/>
              <a:sym typeface="Helvetica Neue"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r>
              <a:rPr lang="en-US" sz="2400" dirty="0">
                <a:solidFill>
                  <a:srgbClr val="000000"/>
                </a:solidFill>
                <a:latin typeface="Helvetica Neue Light"/>
              </a:rPr>
              <a:t> – Pilot study</a:t>
            </a:r>
            <a:endParaRPr lang="en-US" sz="2400" dirty="0">
              <a:latin typeface="+mj-lt"/>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01" y="3173357"/>
            <a:ext cx="985146" cy="1146506"/>
          </a:xfrm>
          <a:prstGeom prst="rect">
            <a:avLst/>
          </a:prstGeom>
        </p:spPr>
      </p:pic>
      <p:pic>
        <p:nvPicPr>
          <p:cNvPr id="8" name="Bild 7" descr="Screen Shot 2014-10-06 at 09.01.12.png"/>
          <p:cNvPicPr>
            <a:picLocks noChangeAspect="1"/>
          </p:cNvPicPr>
          <p:nvPr/>
        </p:nvPicPr>
        <p:blipFill rotWithShape="1">
          <a:blip r:embed="rId4">
            <a:extLst>
              <a:ext uri="{28A0092B-C50C-407E-A947-70E740481C1C}">
                <a14:useLocalDpi xmlns:a14="http://schemas.microsoft.com/office/drawing/2010/main" val="0"/>
              </a:ext>
            </a:extLst>
          </a:blip>
          <a:srcRect l="11153" t="-1" r="528" b="15770"/>
          <a:stretch/>
        </p:blipFill>
        <p:spPr>
          <a:xfrm rot="10800000">
            <a:off x="2595359" y="2585702"/>
            <a:ext cx="1422000" cy="1054800"/>
          </a:xfrm>
          <a:prstGeom prst="rect">
            <a:avLst/>
          </a:prstGeom>
        </p:spPr>
      </p:pic>
      <p:pic>
        <p:nvPicPr>
          <p:cNvPr id="9" name="Bild 8" descr="Screen Shot 2014-10-06 at 09.06.30.png"/>
          <p:cNvPicPr>
            <a:picLocks noChangeAspect="1"/>
          </p:cNvPicPr>
          <p:nvPr/>
        </p:nvPicPr>
        <p:blipFill rotWithShape="1">
          <a:blip r:embed="rId5">
            <a:extLst>
              <a:ext uri="{28A0092B-C50C-407E-A947-70E740481C1C}">
                <a14:useLocalDpi xmlns:a14="http://schemas.microsoft.com/office/drawing/2010/main" val="0"/>
              </a:ext>
            </a:extLst>
          </a:blip>
          <a:srcRect l="7244" r="-1251" b="1213"/>
          <a:stretch/>
        </p:blipFill>
        <p:spPr>
          <a:xfrm rot="10800000">
            <a:off x="4114685" y="2577065"/>
            <a:ext cx="1422000" cy="1054800"/>
          </a:xfrm>
          <a:prstGeom prst="rect">
            <a:avLst/>
          </a:prstGeom>
        </p:spPr>
      </p:pic>
      <p:pic>
        <p:nvPicPr>
          <p:cNvPr id="10" name="Bild 9" descr="Screen Shot 2014-10-06 at 09.07.01.png"/>
          <p:cNvPicPr>
            <a:picLocks noChangeAspect="1"/>
          </p:cNvPicPr>
          <p:nvPr/>
        </p:nvPicPr>
        <p:blipFill rotWithShape="1">
          <a:blip r:embed="rId6">
            <a:extLst>
              <a:ext uri="{28A0092B-C50C-407E-A947-70E740481C1C}">
                <a14:useLocalDpi xmlns:a14="http://schemas.microsoft.com/office/drawing/2010/main" val="0"/>
              </a:ext>
            </a:extLst>
          </a:blip>
          <a:srcRect r="623" b="11542"/>
          <a:stretch/>
        </p:blipFill>
        <p:spPr>
          <a:xfrm rot="10800000">
            <a:off x="5622311" y="2577065"/>
            <a:ext cx="1422000" cy="1054800"/>
          </a:xfrm>
          <a:prstGeom prst="rect">
            <a:avLst/>
          </a:prstGeom>
        </p:spPr>
      </p:pic>
      <p:pic>
        <p:nvPicPr>
          <p:cNvPr id="11" name="Bild 10" descr="Screen Shot 2014-10-06 at 09.08.00.png"/>
          <p:cNvPicPr>
            <a:picLocks noChangeAspect="1"/>
          </p:cNvPicPr>
          <p:nvPr/>
        </p:nvPicPr>
        <p:blipFill rotWithShape="1">
          <a:blip r:embed="rId7">
            <a:extLst>
              <a:ext uri="{28A0092B-C50C-407E-A947-70E740481C1C}">
                <a14:useLocalDpi xmlns:a14="http://schemas.microsoft.com/office/drawing/2010/main" val="0"/>
              </a:ext>
            </a:extLst>
          </a:blip>
          <a:srcRect b="1524"/>
          <a:stretch/>
        </p:blipFill>
        <p:spPr>
          <a:xfrm rot="10800000">
            <a:off x="2595359" y="3739410"/>
            <a:ext cx="1422000" cy="1054800"/>
          </a:xfrm>
          <a:prstGeom prst="rect">
            <a:avLst/>
          </a:prstGeom>
        </p:spPr>
      </p:pic>
      <p:pic>
        <p:nvPicPr>
          <p:cNvPr id="12" name="Bild 11" descr="Screen Shot 2014-10-06 at 09.08.17.png"/>
          <p:cNvPicPr>
            <a:picLocks noChangeAspect="1"/>
          </p:cNvPicPr>
          <p:nvPr/>
        </p:nvPicPr>
        <p:blipFill rotWithShape="1">
          <a:blip r:embed="rId8">
            <a:extLst>
              <a:ext uri="{28A0092B-C50C-407E-A947-70E740481C1C}">
                <a14:useLocalDpi xmlns:a14="http://schemas.microsoft.com/office/drawing/2010/main" val="0"/>
              </a:ext>
            </a:extLst>
          </a:blip>
          <a:srcRect t="-1" r="2576" b="7367"/>
          <a:stretch/>
        </p:blipFill>
        <p:spPr>
          <a:xfrm rot="10800000">
            <a:off x="4114685" y="3739410"/>
            <a:ext cx="1422000" cy="1054800"/>
          </a:xfrm>
          <a:prstGeom prst="rect">
            <a:avLst/>
          </a:prstGeom>
        </p:spPr>
      </p:pic>
      <p:sp>
        <p:nvSpPr>
          <p:cNvPr id="17" name="Pfeil nach rechts 16"/>
          <p:cNvSpPr/>
          <p:nvPr/>
        </p:nvSpPr>
        <p:spPr bwMode="auto">
          <a:xfrm>
            <a:off x="3706318"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8" name="Pfeil nach rechts 17"/>
          <p:cNvSpPr/>
          <p:nvPr/>
        </p:nvSpPr>
        <p:spPr bwMode="auto">
          <a:xfrm>
            <a:off x="5269235" y="2856708"/>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1" name="Pfeil nach rechts 20"/>
          <p:cNvSpPr/>
          <p:nvPr/>
        </p:nvSpPr>
        <p:spPr bwMode="auto">
          <a:xfrm>
            <a:off x="2249484"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20" name="Pfeil nach rechts 19"/>
          <p:cNvSpPr/>
          <p:nvPr/>
        </p:nvSpPr>
        <p:spPr bwMode="auto">
          <a:xfrm>
            <a:off x="5278826"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19" name="Pfeil nach rechts 18"/>
          <p:cNvSpPr/>
          <p:nvPr/>
        </p:nvSpPr>
        <p:spPr bwMode="auto">
          <a:xfrm>
            <a:off x="3750905" y="3997715"/>
            <a:ext cx="691751" cy="537961"/>
          </a:xfrm>
          <a:prstGeom prst="rightArrow">
            <a:avLst/>
          </a:prstGeom>
          <a:solidFill>
            <a:srgbClr val="E3A66E">
              <a:alpha val="65000"/>
            </a:srgbClr>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31920180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Human-Robot Interaction</a:t>
            </a:r>
            <a:endParaRPr lang="en-US" sz="2400" dirty="0">
              <a:latin typeface="+mj-lt"/>
            </a:endParaRPr>
          </a:p>
        </p:txBody>
      </p:sp>
      <p:grpSp>
        <p:nvGrpSpPr>
          <p:cNvPr id="16" name="Gruppierung 15"/>
          <p:cNvGrpSpPr/>
          <p:nvPr/>
        </p:nvGrpSpPr>
        <p:grpSpPr>
          <a:xfrm>
            <a:off x="395101" y="1707559"/>
            <a:ext cx="8629708" cy="5015207"/>
            <a:chOff x="395101" y="1707559"/>
            <a:chExt cx="8629708" cy="5015207"/>
          </a:xfrm>
        </p:grpSpPr>
        <p:grpSp>
          <p:nvGrpSpPr>
            <p:cNvPr id="6" name="Gruppieren 5"/>
            <p:cNvGrpSpPr/>
            <p:nvPr/>
          </p:nvGrpSpPr>
          <p:grpSpPr>
            <a:xfrm rot="10800000">
              <a:off x="7761651" y="5726797"/>
              <a:ext cx="906169" cy="941606"/>
              <a:chOff x="4568631" y="2821206"/>
              <a:chExt cx="3031067" cy="3149600"/>
            </a:xfrm>
          </p:grpSpPr>
          <p:sp>
            <p:nvSpPr>
              <p:cNvPr id="11" name="Rechteck 10"/>
              <p:cNvSpPr/>
              <p:nvPr/>
            </p:nvSpPr>
            <p:spPr bwMode="auto">
              <a:xfrm>
                <a:off x="4568631" y="2821206"/>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sym typeface="Helvetica Neue Light" charset="0"/>
                </a:endParaRPr>
              </a:p>
            </p:txBody>
          </p:sp>
          <p:pic>
            <p:nvPicPr>
              <p:cNvPr id="10"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616" y="3277151"/>
                <a:ext cx="2273350" cy="2134855"/>
              </a:xfrm>
              <a:prstGeom prst="rect">
                <a:avLst/>
              </a:prstGeom>
            </p:spPr>
          </p:pic>
        </p:gr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grpSp>
          <p:nvGrpSpPr>
            <p:cNvPr id="13" name="Gruppieren 12"/>
            <p:cNvGrpSpPr/>
            <p:nvPr/>
          </p:nvGrpSpPr>
          <p:grpSpPr>
            <a:xfrm>
              <a:off x="7924024" y="4569718"/>
              <a:ext cx="1100785" cy="932032"/>
              <a:chOff x="8043215" y="4232561"/>
              <a:chExt cx="1100785" cy="932032"/>
            </a:xfrm>
          </p:grpSpPr>
          <p:pic>
            <p:nvPicPr>
              <p:cNvPr id="12" name="Bild 9"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67741" y="4412238"/>
                <a:ext cx="609829" cy="572678"/>
              </a:xfrm>
              <a:prstGeom prst="rect">
                <a:avLst/>
              </a:prstGeom>
            </p:spPr>
          </p:pic>
          <p:sp>
            <p:nvSpPr>
              <p:cNvPr id="7" name="Wolkenförmige Legende 6"/>
              <p:cNvSpPr/>
              <p:nvPr/>
            </p:nvSpPr>
            <p:spPr bwMode="auto">
              <a:xfrm>
                <a:off x="8043215" y="4232561"/>
                <a:ext cx="1100785" cy="932032"/>
              </a:xfrm>
              <a:prstGeom prst="cloudCallout">
                <a:avLst>
                  <a:gd name="adj1" fmla="val -77469"/>
                  <a:gd name="adj2" fmla="val 31699"/>
                </a:avLst>
              </a:prstGeom>
              <a:noFill/>
              <a:ln w="25400" cap="flat" cmpd="sng" algn="ctr">
                <a:solidFill>
                  <a:srgbClr val="A3B6C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grpSp>
        <p:pic>
          <p:nvPicPr>
            <p:cNvPr id="9" name="Bild 8" descr="brick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2146" y="3593824"/>
              <a:ext cx="1629583" cy="1177418"/>
            </a:xfrm>
            <a:prstGeom prst="rect">
              <a:avLst/>
            </a:prstGeom>
          </p:spPr>
        </p:pic>
        <p:pic>
          <p:nvPicPr>
            <p:cNvPr id="24" name="Grafik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1636" y="3403326"/>
              <a:ext cx="575586" cy="712497"/>
            </a:xfrm>
            <a:prstGeom prst="rect">
              <a:avLst/>
            </a:prstGeom>
          </p:spPr>
        </p:pic>
        <p:pic>
          <p:nvPicPr>
            <p:cNvPr id="25" name="Grafik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3354" y="4569718"/>
              <a:ext cx="686077" cy="1467443"/>
            </a:xfrm>
            <a:prstGeom prst="rect">
              <a:avLst/>
            </a:prstGeom>
          </p:spPr>
        </p:pic>
        <p:pic>
          <p:nvPicPr>
            <p:cNvPr id="26" name="Grafik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3987" y="4791483"/>
              <a:ext cx="762308" cy="1600847"/>
            </a:xfrm>
            <a:prstGeom prst="rect">
              <a:avLst/>
            </a:prstGeom>
          </p:spPr>
        </p:pic>
        <p:pic>
          <p:nvPicPr>
            <p:cNvPr id="27" name="Grafik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2913" y="3788048"/>
              <a:ext cx="2031734" cy="1015423"/>
            </a:xfrm>
            <a:prstGeom prst="rect">
              <a:avLst/>
            </a:prstGeom>
          </p:spPr>
        </p:pic>
        <p:pic>
          <p:nvPicPr>
            <p:cNvPr id="28" name="Grafik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0" name="Gerade Verbindung 29"/>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ieren 7"/>
            <p:cNvGrpSpPr/>
            <p:nvPr/>
          </p:nvGrpSpPr>
          <p:grpSpPr>
            <a:xfrm rot="10800000">
              <a:off x="5790151" y="1859689"/>
              <a:ext cx="2195041" cy="1460300"/>
              <a:chOff x="5790149" y="1859688"/>
              <a:chExt cx="2195041" cy="1460300"/>
            </a:xfrm>
          </p:grpSpPr>
          <p:pic>
            <p:nvPicPr>
              <p:cNvPr id="35842" name="Grafik 358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6" name="Gerade Verbindung 35"/>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9" name="Bild 8" descr="brick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445" y="1895152"/>
                <a:ext cx="1282669" cy="926763"/>
              </a:xfrm>
              <a:prstGeom prst="rect">
                <a:avLst/>
              </a:prstGeom>
            </p:spPr>
          </p:pic>
          <p:pic>
            <p:nvPicPr>
              <p:cNvPr id="41" name="Grafik 40"/>
              <p:cNvPicPr>
                <a:picLocks noChangeAspect="1"/>
              </p:cNvPicPr>
              <p:nvPr/>
            </p:nvPicPr>
            <p:blipFill rotWithShape="1">
              <a:blip r:embed="rId8">
                <a:extLst>
                  <a:ext uri="{28A0092B-C50C-407E-A947-70E740481C1C}">
                    <a14:useLocalDpi xmlns:a14="http://schemas.microsoft.com/office/drawing/2010/main" val="0"/>
                  </a:ext>
                </a:extLst>
              </a:blip>
              <a:srcRect t="-65299" b="67155"/>
              <a:stretch/>
            </p:blipFill>
            <p:spPr>
              <a:xfrm>
                <a:off x="5904958" y="2011680"/>
                <a:ext cx="598264" cy="1256356"/>
              </a:xfrm>
              <a:prstGeom prst="rect">
                <a:avLst/>
              </a:prstGeom>
            </p:spPr>
          </p:pic>
          <p:pic>
            <p:nvPicPr>
              <p:cNvPr id="42" name="Grafik 41"/>
              <p:cNvPicPr>
                <a:picLocks noChangeAspect="1"/>
              </p:cNvPicPr>
              <p:nvPr/>
            </p:nvPicPr>
            <p:blipFill rotWithShape="1">
              <a:blip r:embed="rId7">
                <a:extLst>
                  <a:ext uri="{28A0092B-C50C-407E-A947-70E740481C1C}">
                    <a14:useLocalDpi xmlns:a14="http://schemas.microsoft.com/office/drawing/2010/main" val="0"/>
                  </a:ext>
                </a:extLst>
              </a:blip>
              <a:srcRect l="-12553" t="-49339" r="12553" b="49339"/>
              <a:stretch/>
            </p:blipFill>
            <p:spPr>
              <a:xfrm>
                <a:off x="7289800" y="2011680"/>
                <a:ext cx="595266" cy="1273208"/>
              </a:xfrm>
              <a:prstGeom prst="rect">
                <a:avLst/>
              </a:prstGeom>
            </p:spPr>
          </p:pic>
        </p:grpSp>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pic>
          <p:nvPicPr>
            <p:cNvPr id="15" name="Bild 14" descr="robot.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92146" y="4731773"/>
              <a:ext cx="1682149" cy="1465827"/>
            </a:xfrm>
            <a:prstGeom prst="rect">
              <a:avLst/>
            </a:prstGeom>
          </p:spPr>
        </p:pic>
      </p:grpSp>
      <p:pic>
        <p:nvPicPr>
          <p:cNvPr id="31" name="Grafik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2" name="Gerade Verbindung 31"/>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3" name="Grafik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7595" y="1859689"/>
            <a:ext cx="2194499" cy="1460300"/>
          </a:xfrm>
          <a:prstGeom prst="rect">
            <a:avLst/>
          </a:prstGeom>
        </p:spPr>
      </p:pic>
      <p:cxnSp>
        <p:nvCxnSpPr>
          <p:cNvPr id="34" name="Gerade Verbindung 33"/>
          <p:cNvCxnSpPr/>
          <p:nvPr/>
        </p:nvCxnSpPr>
        <p:spPr bwMode="auto">
          <a:xfrm>
            <a:off x="1571187"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5" name="Gruppieren 32"/>
          <p:cNvGrpSpPr/>
          <p:nvPr/>
        </p:nvGrpSpPr>
        <p:grpSpPr>
          <a:xfrm>
            <a:off x="1557053" y="1859689"/>
            <a:ext cx="2195041" cy="1460300"/>
            <a:chOff x="5790149" y="1859688"/>
            <a:chExt cx="2195041" cy="1460300"/>
          </a:xfrm>
        </p:grpSpPr>
        <p:pic>
          <p:nvPicPr>
            <p:cNvPr id="37" name="Grafik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0149" y="1859688"/>
              <a:ext cx="2194498" cy="1460300"/>
            </a:xfrm>
            <a:prstGeom prst="rect">
              <a:avLst/>
            </a:prstGeom>
          </p:spPr>
        </p:pic>
        <p:cxnSp>
          <p:nvCxnSpPr>
            <p:cNvPr id="38" name="Gerade Verbindung 37"/>
            <p:cNvCxnSpPr/>
            <p:nvPr/>
          </p:nvCxnSpPr>
          <p:spPr bwMode="auto">
            <a:xfrm>
              <a:off x="5804285" y="3307288"/>
              <a:ext cx="2180905" cy="0"/>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975238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a:t>
            </a:r>
            <a:r>
              <a:rPr lang="en-US" sz="2400" dirty="0">
                <a:solidFill>
                  <a:srgbClr val="000000"/>
                </a:solidFill>
                <a:latin typeface="Helvetica Neue Light"/>
              </a:rPr>
              <a:t>Human-Robot Interaction</a:t>
            </a:r>
            <a:endParaRPr lang="en-US" sz="2400" dirty="0">
              <a:latin typeface="+mj-lt"/>
            </a:endParaRP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defTabSz="539985" fontAlgn="base">
              <a:buClr>
                <a:srgbClr val="606060"/>
              </a:buClr>
              <a:buSzPct val="100000"/>
            </a:pPr>
            <a:r>
              <a:rPr lang="en-US" sz="2000" dirty="0" smtClean="0">
                <a:solidFill>
                  <a:srgbClr val="606060"/>
                </a:solidFill>
                <a:ea typeface="ＭＳ Ｐゴシック" charset="0"/>
                <a:cs typeface="ヒラギノ角ゴ ProN W3" charset="0"/>
                <a:sym typeface="Helvetica Neue" charset="0"/>
              </a:rPr>
              <a:t>equip the robot with</a:t>
            </a:r>
          </a:p>
          <a:p>
            <a:pPr defTabSz="539985" fontAlgn="base">
              <a:buClr>
                <a:srgbClr val="606060"/>
              </a:buClr>
              <a:buSzPct val="100000"/>
            </a:pPr>
            <a:endParaRPr lang="en-US" sz="20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r>
              <a:rPr lang="en-US" sz="2000" dirty="0" smtClean="0">
                <a:solidFill>
                  <a:srgbClr val="606060"/>
                </a:solidFill>
                <a:ea typeface="ＭＳ Ｐゴシック" charset="0"/>
                <a:cs typeface="ヒラギノ角ゴ ProN W3" charset="0"/>
                <a:sym typeface="Helvetica Neue" charset="0"/>
              </a:rPr>
              <a:t>a </a:t>
            </a:r>
            <a:r>
              <a:rPr lang="en-US" sz="2000" dirty="0">
                <a:solidFill>
                  <a:srgbClr val="606060"/>
                </a:solidFill>
                <a:ea typeface="ＭＳ Ｐゴシック" charset="0"/>
                <a:cs typeface="ヒラギノ角ゴ ProN W3" charset="0"/>
                <a:sym typeface="Helvetica Neue" charset="0"/>
              </a:rPr>
              <a:t>set of common interaction </a:t>
            </a:r>
            <a:r>
              <a:rPr lang="en-US" sz="2000" dirty="0" smtClean="0">
                <a:solidFill>
                  <a:srgbClr val="606060"/>
                </a:solidFill>
                <a:ea typeface="ＭＳ Ｐゴシック" charset="0"/>
                <a:cs typeface="ヒラギノ角ゴ ProN W3" charset="0"/>
                <a:sym typeface="Helvetica Neue" charset="0"/>
              </a:rPr>
              <a:t>frames</a:t>
            </a:r>
          </a:p>
          <a:p>
            <a:pPr indent="-457150" defTabSz="539985" fontAlgn="base">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r>
              <a:rPr lang="en-US" sz="2000" dirty="0" smtClean="0">
                <a:solidFill>
                  <a:srgbClr val="606060"/>
                </a:solidFill>
                <a:ea typeface="ＭＳ Ｐゴシック" charset="0"/>
                <a:cs typeface="ヒラギノ角ゴ ProN W3" charset="0"/>
                <a:sym typeface="Helvetica Neue" charset="0"/>
              </a:rPr>
              <a:t>a mechanism </a:t>
            </a:r>
            <a:r>
              <a:rPr lang="en-US" sz="2000" dirty="0">
                <a:solidFill>
                  <a:srgbClr val="606060"/>
                </a:solidFill>
                <a:ea typeface="ＭＳ Ｐゴシック" charset="0"/>
                <a:cs typeface="ヒラギノ角ゴ ProN W3" charset="0"/>
                <a:sym typeface="Helvetica Neue" charset="0"/>
              </a:rPr>
              <a:t>of proposition </a:t>
            </a:r>
            <a:r>
              <a:rPr lang="en-US" sz="2000" dirty="0" smtClean="0">
                <a:solidFill>
                  <a:srgbClr val="606060"/>
                </a:solidFill>
                <a:ea typeface="ＭＳ Ｐゴシック" charset="0"/>
                <a:cs typeface="ヒラギノ角ゴ ProN W3" charset="0"/>
                <a:sym typeface="Helvetica Neue" charset="0"/>
              </a:rPr>
              <a:t>of frames to </a:t>
            </a:r>
            <a:r>
              <a:rPr lang="en-US" sz="2000" dirty="0">
                <a:solidFill>
                  <a:srgbClr val="606060"/>
                </a:solidFill>
                <a:ea typeface="ＭＳ Ｐゴシック" charset="0"/>
                <a:cs typeface="ヒラギノ角ゴ ProN W3" charset="0"/>
                <a:sym typeface="Helvetica Neue" charset="0"/>
              </a:rPr>
              <a:t>elicit appropriate signals from a human </a:t>
            </a:r>
            <a:r>
              <a:rPr lang="en-US" sz="2000" dirty="0" smtClean="0">
                <a:solidFill>
                  <a:srgbClr val="606060"/>
                </a:solidFill>
                <a:ea typeface="ＭＳ Ｐゴシック" charset="0"/>
                <a:cs typeface="ヒラギノ角ゴ ProN W3" charset="0"/>
                <a:sym typeface="Helvetica Neue" charset="0"/>
              </a:rPr>
              <a:t>tutor</a:t>
            </a:r>
            <a:endParaRPr lang="en-US" sz="20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endParaRPr lang="en-US" sz="2000" dirty="0">
              <a:solidFill>
                <a:srgbClr val="606060"/>
              </a:solidFill>
              <a:ea typeface="ＭＳ Ｐゴシック" charset="0"/>
              <a:cs typeface="ヒラギノ角ゴ ProN W3" charset="0"/>
              <a:sym typeface="Helvetica Neue" charset="0"/>
            </a:endParaRPr>
          </a:p>
        </p:txBody>
      </p:sp>
    </p:spTree>
    <p:extLst>
      <p:ext uri="{BB962C8B-B14F-4D97-AF65-F5344CB8AC3E}">
        <p14:creationId xmlns:p14="http://schemas.microsoft.com/office/powerpoint/2010/main" val="6907247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endParaRPr lang="en-US" sz="2400" dirty="0">
              <a:latin typeface="+mj-lt"/>
            </a:endParaRPr>
          </a:p>
        </p:txBody>
      </p:sp>
      <p:sp>
        <p:nvSpPr>
          <p:cNvPr id="51202" name="Rectangle 2"/>
          <p:cNvSpPr>
            <a:spLocks/>
          </p:cNvSpPr>
          <p:nvPr/>
        </p:nvSpPr>
        <p:spPr bwMode="auto">
          <a:xfrm>
            <a:off x="395101" y="1707559"/>
            <a:ext cx="8216428"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539985" fontAlgn="base">
              <a:spcBef>
                <a:spcPts val="3780"/>
              </a:spcBef>
              <a:spcAft>
                <a:spcPct val="0"/>
              </a:spcAft>
              <a:buClr>
                <a:srgbClr val="606060"/>
              </a:buClr>
              <a:buSzPct val="100000"/>
            </a:pPr>
            <a:endParaRPr lang="en-US" sz="2800" dirty="0">
              <a:solidFill>
                <a:srgbClr val="606060"/>
              </a:solidFill>
              <a:latin typeface="Helvetica Neue"/>
              <a:ea typeface="ＭＳ Ｐゴシック" charset="0"/>
              <a:cs typeface="ヒラギノ角ゴ ProN W3" charset="0"/>
              <a:sym typeface="Helvetica Neue" charset="0"/>
            </a:endParaRPr>
          </a:p>
          <a:p>
            <a:pPr algn="ctr" defTabSz="539985" fontAlgn="base">
              <a:spcBef>
                <a:spcPts val="3780"/>
              </a:spcBef>
              <a:spcAft>
                <a:spcPct val="0"/>
              </a:spcAft>
              <a:buClr>
                <a:srgbClr val="606060"/>
              </a:buClr>
              <a:buSzPct val="100000"/>
            </a:pPr>
            <a:endParaRPr lang="en-US" sz="2800" dirty="0">
              <a:solidFill>
                <a:srgbClr val="606060"/>
              </a:solidFill>
              <a:latin typeface="Helvetica Neue"/>
              <a:ea typeface="ＭＳ Ｐゴシック" charset="0"/>
              <a:cs typeface="ヒラギノ角ゴ ProN W3" charset="0"/>
              <a:sym typeface="Helvetica Neue" charset="0"/>
            </a:endParaRPr>
          </a:p>
          <a:p>
            <a:pPr algn="ctr" defTabSz="539985" fontAlgn="base">
              <a:spcBef>
                <a:spcPts val="3780"/>
              </a:spcBef>
              <a:spcAft>
                <a:spcPct val="0"/>
              </a:spcAft>
              <a:buClr>
                <a:srgbClr val="606060"/>
              </a:buClr>
              <a:buSzPct val="100000"/>
            </a:pPr>
            <a:r>
              <a:rPr lang="en-US" sz="2800" dirty="0">
                <a:solidFill>
                  <a:srgbClr val="606060"/>
                </a:solidFill>
                <a:latin typeface="Helvetica Neue"/>
                <a:ea typeface="ＭＳ Ｐゴシック" charset="0"/>
                <a:cs typeface="ヒラギノ角ゴ ProN W3" charset="0"/>
                <a:sym typeface="Helvetica Neue" charset="0"/>
              </a:rPr>
              <a:t>Thank you!</a:t>
            </a:r>
          </a:p>
        </p:txBody>
      </p:sp>
    </p:spTree>
    <p:extLst>
      <p:ext uri="{BB962C8B-B14F-4D97-AF65-F5344CB8AC3E}">
        <p14:creationId xmlns:p14="http://schemas.microsoft.com/office/powerpoint/2010/main" val="1262119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p>
        </p:txBody>
      </p:sp>
      <p:sp>
        <p:nvSpPr>
          <p:cNvPr id="51202" name="Rectangle 2"/>
          <p:cNvSpPr>
            <a:spLocks/>
          </p:cNvSpPr>
          <p:nvPr/>
        </p:nvSpPr>
        <p:spPr bwMode="auto">
          <a:xfrm>
            <a:off x="395100"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defTabSz="539985" fontAlgn="base">
              <a:buClr>
                <a:srgbClr val="606060"/>
              </a:buClr>
              <a:buSzPct val="100000"/>
            </a:pPr>
            <a:r>
              <a:rPr lang="en-US" sz="1900" dirty="0" smtClean="0">
                <a:solidFill>
                  <a:srgbClr val="606060"/>
                </a:solidFill>
                <a:ea typeface="ＭＳ Ｐゴシック" charset="0"/>
                <a:cs typeface="ヒラギノ角ゴ ProN W3" charset="0"/>
                <a:sym typeface="Helvetica Neue" charset="0"/>
              </a:rPr>
              <a:t>Two players</a:t>
            </a:r>
          </a:p>
          <a:p>
            <a:pPr indent="-457150" defTabSz="539985" fontAlgn="base">
              <a:buClr>
                <a:srgbClr val="606060"/>
              </a:buClr>
              <a:buSzPct val="100000"/>
              <a:buFont typeface="Arial"/>
              <a:buChar char="•"/>
            </a:pPr>
            <a:endParaRPr lang="en-US" sz="1900" dirty="0" smtClean="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r>
              <a:rPr lang="en-US" sz="1900" dirty="0" smtClean="0">
                <a:solidFill>
                  <a:srgbClr val="606060"/>
                </a:solidFill>
                <a:ea typeface="ＭＳ Ｐゴシック" charset="0"/>
                <a:cs typeface="ヒラギノ角ゴ ProN W3" charset="0"/>
                <a:sym typeface="Helvetica Neue" charset="0"/>
              </a:rPr>
              <a:t>joint </a:t>
            </a:r>
            <a:r>
              <a:rPr lang="en-US" sz="1900" dirty="0">
                <a:solidFill>
                  <a:srgbClr val="606060"/>
                </a:solidFill>
                <a:ea typeface="ＭＳ Ｐゴシック" charset="0"/>
                <a:cs typeface="ヒラギノ角ゴ ProN W3" charset="0"/>
                <a:sym typeface="Helvetica Neue" charset="0"/>
              </a:rPr>
              <a:t>construction task</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asymmetric roles</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buFont typeface="Arial"/>
              <a:buChar char="•"/>
            </a:pPr>
            <a:r>
              <a:rPr lang="en-US" sz="1900" dirty="0">
                <a:solidFill>
                  <a:srgbClr val="606060"/>
                </a:solidFill>
                <a:ea typeface="ＭＳ Ｐゴシック" charset="0"/>
                <a:cs typeface="ヒラギノ角ゴ ProN W3" charset="0"/>
                <a:sym typeface="Helvetica Neue" charset="0"/>
              </a:rPr>
              <a:t>restricted communication channels </a:t>
            </a:r>
          </a:p>
        </p:txBody>
      </p:sp>
    </p:spTree>
    <p:extLst>
      <p:ext uri="{BB962C8B-B14F-4D97-AF65-F5344CB8AC3E}">
        <p14:creationId xmlns:p14="http://schemas.microsoft.com/office/powerpoint/2010/main" val="3698259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p>
        </p:txBody>
      </p:sp>
      <p:sp>
        <p:nvSpPr>
          <p:cNvPr id="51202" name="Rectangle 2"/>
          <p:cNvSpPr>
            <a:spLocks/>
          </p:cNvSpPr>
          <p:nvPr/>
        </p:nvSpPr>
        <p:spPr bwMode="auto">
          <a:xfrm>
            <a:off x="395101" y="1707559"/>
            <a:ext cx="5480766"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joint construction task</a:t>
            </a:r>
          </a:p>
        </p:txBody>
      </p:sp>
      <p:pic>
        <p:nvPicPr>
          <p:cNvPr id="5" name="Bild 4"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36" y="2979012"/>
            <a:ext cx="3259166" cy="2354836"/>
          </a:xfrm>
          <a:prstGeom prst="rect">
            <a:avLst/>
          </a:prstGeom>
        </p:spPr>
      </p:pic>
      <p:pic>
        <p:nvPicPr>
          <p:cNvPr id="17" name="Bild 16"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918" y="2979013"/>
            <a:ext cx="2273350" cy="2134855"/>
          </a:xfrm>
          <a:prstGeom prst="rect">
            <a:avLst/>
          </a:prstGeom>
        </p:spPr>
      </p:pic>
      <p:sp>
        <p:nvSpPr>
          <p:cNvPr id="6" name="Pfeil nach rechts 5"/>
          <p:cNvSpPr/>
          <p:nvPr/>
        </p:nvSpPr>
        <p:spPr bwMode="auto">
          <a:xfrm>
            <a:off x="4216399" y="3759200"/>
            <a:ext cx="1083734" cy="457200"/>
          </a:xfrm>
          <a:prstGeom prst="rightArrow">
            <a:avLst/>
          </a:prstGeom>
          <a:solidFill>
            <a:srgbClr val="E3A66E"/>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ea typeface="ヒラギノ角ゴ ProN W3" charset="0"/>
              <a:cs typeface="ヒラギノ角ゴ ProN W3" charset="0"/>
              <a:sym typeface="Helvetica Neue Light" charset="0"/>
            </a:endParaRPr>
          </a:p>
        </p:txBody>
      </p:sp>
    </p:spTree>
    <p:extLst>
      <p:ext uri="{BB962C8B-B14F-4D97-AF65-F5344CB8AC3E}">
        <p14:creationId xmlns:p14="http://schemas.microsoft.com/office/powerpoint/2010/main" val="1168399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auto">
          <a:xfrm>
            <a:off x="5350935" y="2523067"/>
            <a:ext cx="3031067" cy="3149600"/>
          </a:xfrm>
          <a:prstGeom prst="rect">
            <a:avLst/>
          </a:prstGeom>
          <a:solidFill>
            <a:srgbClr val="E8F3FF"/>
          </a:solidFill>
          <a:ln w="25400" cap="flat" cmpd="sng" algn="ctr">
            <a:no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de-DE"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asymmetric roles: builder and architect</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	builder							architect</a:t>
            </a:r>
          </a:p>
        </p:txBody>
      </p:sp>
      <p:pic>
        <p:nvPicPr>
          <p:cNvPr id="9" name="Bild 8" descr="bri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36" y="2979012"/>
            <a:ext cx="3259166" cy="2354836"/>
          </a:xfrm>
          <a:prstGeom prst="rect">
            <a:avLst/>
          </a:prstGeom>
        </p:spPr>
      </p:pic>
      <p:pic>
        <p:nvPicPr>
          <p:cNvPr id="10" name="Bild 9"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918" y="2979013"/>
            <a:ext cx="2273350" cy="2134855"/>
          </a:xfrm>
          <a:prstGeom prst="rect">
            <a:avLst/>
          </a:prstGeom>
        </p:spPr>
      </p:pic>
      <p:cxnSp>
        <p:nvCxnSpPr>
          <p:cNvPr id="8" name="Gerade Verbindung 7"/>
          <p:cNvCxnSpPr/>
          <p:nvPr/>
        </p:nvCxnSpPr>
        <p:spPr bwMode="auto">
          <a:xfrm flipH="1">
            <a:off x="4521203" y="2167466"/>
            <a:ext cx="16933" cy="4030134"/>
          </a:xfrm>
          <a:prstGeom prst="line">
            <a:avLst/>
          </a:pr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1569321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restricted communication channels </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	builder							architect</a:t>
            </a:r>
          </a:p>
        </p:txBody>
      </p:sp>
      <p:pic>
        <p:nvPicPr>
          <p:cNvPr id="2" name="Bild 1" descr="image01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933" y="3163827"/>
            <a:ext cx="3556000" cy="1879600"/>
          </a:xfrm>
          <a:prstGeom prst="rect">
            <a:avLst/>
          </a:prstGeom>
        </p:spPr>
      </p:pic>
    </p:spTree>
    <p:extLst>
      <p:ext uri="{BB962C8B-B14F-4D97-AF65-F5344CB8AC3E}">
        <p14:creationId xmlns:p14="http://schemas.microsoft.com/office/powerpoint/2010/main" val="39601341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lstStyle/>
          <a:p>
            <a:pPr eaLnBrk="1" hangingPunct="1">
              <a:defRPr/>
            </a:pPr>
            <a:r>
              <a:rPr lang="en-US" sz="2400" dirty="0">
                <a:latin typeface="+mj-lt"/>
              </a:rPr>
              <a:t>The Co-co Game</a:t>
            </a:r>
          </a:p>
        </p:txBody>
      </p:sp>
      <p:sp>
        <p:nvSpPr>
          <p:cNvPr id="51202"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restricted communication channels </a:t>
            </a: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cs typeface="ヒラギノ角ゴ ProN W3"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cs typeface="ヒラギノ角ゴ ProN W3" charset="0"/>
                <a:sym typeface="Helvetica Neue" charset="0"/>
              </a:rPr>
              <a:t>	builder							architect</a:t>
            </a:r>
          </a:p>
        </p:txBody>
      </p:sp>
      <p:pic>
        <p:nvPicPr>
          <p:cNvPr id="2" name="Bild 1" descr="image01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933" y="3163827"/>
            <a:ext cx="3556000" cy="1879600"/>
          </a:xfrm>
          <a:prstGeom prst="rect">
            <a:avLst/>
          </a:prstGeom>
        </p:spPr>
      </p:pic>
      <p:pic>
        <p:nvPicPr>
          <p:cNvPr id="3" name="Bild 2" descr="512px-DIN_4844-2_Verbot_D-P000 co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6032" y="2101593"/>
            <a:ext cx="3822368" cy="3822368"/>
          </a:xfrm>
          <a:prstGeom prst="rect">
            <a:avLst/>
          </a:prstGeom>
        </p:spPr>
      </p:pic>
    </p:spTree>
    <p:extLst>
      <p:ext uri="{BB962C8B-B14F-4D97-AF65-F5344CB8AC3E}">
        <p14:creationId xmlns:p14="http://schemas.microsoft.com/office/powerpoint/2010/main" val="1964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
          <p:cNvSpPr>
            <a:spLocks/>
          </p:cNvSpPr>
          <p:nvPr/>
        </p:nvSpPr>
        <p:spPr bwMode="auto">
          <a:xfrm>
            <a:off x="395101" y="1707559"/>
            <a:ext cx="8347063" cy="47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indent="-457150" defTabSz="539985" fontAlgn="base">
              <a:buClr>
                <a:srgbClr val="606060"/>
              </a:buClr>
              <a:buSzPct val="100000"/>
            </a:pPr>
            <a:r>
              <a:rPr lang="en-US" sz="1900" dirty="0">
                <a:solidFill>
                  <a:srgbClr val="606060"/>
                </a:solidFill>
                <a:ea typeface="ＭＳ Ｐゴシック" charset="0"/>
                <a:sym typeface="Helvetica Neue" charset="0"/>
              </a:rPr>
              <a:t>									</a:t>
            </a: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endParaRPr lang="en-US" sz="1900" dirty="0">
              <a:solidFill>
                <a:srgbClr val="606060"/>
              </a:solidFill>
              <a:ea typeface="ＭＳ Ｐゴシック" charset="0"/>
              <a:sym typeface="Helvetica Neue" charset="0"/>
            </a:endParaRPr>
          </a:p>
          <a:p>
            <a:pPr indent="-457150" defTabSz="539985" fontAlgn="base">
              <a:buClr>
                <a:srgbClr val="606060"/>
              </a:buClr>
              <a:buSzPct val="100000"/>
            </a:pPr>
            <a:r>
              <a:rPr lang="en-US" sz="1900" dirty="0">
                <a:solidFill>
                  <a:srgbClr val="606060"/>
                </a:solidFill>
                <a:ea typeface="ＭＳ Ｐゴシック" charset="0"/>
                <a:sym typeface="Helvetica Neue" charset="0"/>
              </a:rPr>
              <a:t>	builder							architect 	</a:t>
            </a:r>
          </a:p>
        </p:txBody>
      </p:sp>
      <p:sp>
        <p:nvSpPr>
          <p:cNvPr id="35841" name="Rectangle 1"/>
          <p:cNvSpPr>
            <a:spLocks noGrp="1" noChangeArrowheads="1"/>
          </p:cNvSpPr>
          <p:nvPr>
            <p:ph type="title"/>
          </p:nvPr>
        </p:nvSpPr>
        <p:spPr/>
        <p:txBody>
          <a:bodyPr/>
          <a:lstStyle/>
          <a:p>
            <a:pPr eaLnBrk="1" hangingPunct="1">
              <a:defRPr/>
            </a:pPr>
            <a:r>
              <a:rPr lang="en-US" sz="2400" dirty="0">
                <a:latin typeface="+mj-lt"/>
              </a:rPr>
              <a:t>The Co-co Game </a:t>
            </a:r>
            <a:r>
              <a:rPr lang="en-US" sz="2400" dirty="0" smtClean="0">
                <a:latin typeface="+mj-lt"/>
              </a:rPr>
              <a:t>– Setup</a:t>
            </a:r>
            <a:endParaRPr lang="en-US" sz="2400" dirty="0">
              <a:latin typeface="+mj-lt"/>
            </a:endParaRPr>
          </a:p>
        </p:txBody>
      </p:sp>
      <p:sp>
        <p:nvSpPr>
          <p:cNvPr id="2" name="Rechteck 1"/>
          <p:cNvSpPr/>
          <p:nvPr/>
        </p:nvSpPr>
        <p:spPr bwMode="auto">
          <a:xfrm>
            <a:off x="4533902" y="2167466"/>
            <a:ext cx="190500" cy="4030134"/>
          </a:xfrm>
          <a:prstGeom prst="rect">
            <a:avLst/>
          </a:prstGeom>
          <a:solidFill>
            <a:srgbClr val="A3B6CD"/>
          </a:solidFill>
          <a:ln w="25400" cap="flat" cmpd="sng" algn="ctr">
            <a:solidFill>
              <a:srgbClr val="A3B6CD"/>
            </a:solidFill>
            <a:prstDash val="solid"/>
            <a:round/>
            <a:headEnd type="none" w="med" len="med"/>
            <a:tailEnd type="none" w="med" len="med"/>
          </a:ln>
          <a:effectLst/>
          <a:extLst/>
        </p:spPr>
        <p:txBody>
          <a:bodyPr vert="horz" wrap="square" lIns="91430" tIns="45715" rIns="91430" bIns="45715" numCol="1" rtlCol="0" anchor="t" anchorCtr="0" compatLnSpc="1">
            <a:prstTxWarp prst="textNoShape">
              <a:avLst/>
            </a:prstTxWarp>
          </a:bodyPr>
          <a:lstStyle/>
          <a:p>
            <a:pPr algn="ctr" defTabSz="914300" fontAlgn="base">
              <a:spcBef>
                <a:spcPct val="0"/>
              </a:spcBef>
              <a:spcAft>
                <a:spcPct val="0"/>
              </a:spcAft>
            </a:pPr>
            <a:endParaRPr lang="en-US" sz="4200">
              <a:solidFill>
                <a:srgbClr val="000000"/>
              </a:solidFill>
              <a:latin typeface="Helvetica Neue Light" charset="0"/>
              <a:ea typeface="ヒラギノ角ゴ ProN W3" charset="0"/>
              <a:cs typeface="ヒラギノ角ゴ ProN W3" charset="0"/>
              <a:sym typeface="Helvetica Neue Light" charset="0"/>
            </a:endParaRPr>
          </a:p>
        </p:txBody>
      </p:sp>
      <p:sp>
        <p:nvSpPr>
          <p:cNvPr id="3" name="Textfeld 2"/>
          <p:cNvSpPr txBox="1"/>
          <p:nvPr/>
        </p:nvSpPr>
        <p:spPr>
          <a:xfrm>
            <a:off x="4365431" y="1857793"/>
            <a:ext cx="1041400" cy="307766"/>
          </a:xfrm>
          <a:prstGeom prst="rect">
            <a:avLst/>
          </a:prstGeom>
          <a:noFill/>
        </p:spPr>
        <p:txBody>
          <a:bodyPr wrap="square" lIns="91430" tIns="45715" rIns="91430" bIns="45715" rtlCol="0">
            <a:spAutoFit/>
          </a:bodyPr>
          <a:lstStyle/>
          <a:p>
            <a:r>
              <a:rPr lang="en-US" sz="1400" b="1" dirty="0"/>
              <a:t>wall</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851" y="4698577"/>
            <a:ext cx="1629583" cy="1896497"/>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645" y="4873698"/>
            <a:ext cx="1358004" cy="1849068"/>
          </a:xfrm>
          <a:prstGeom prst="rect">
            <a:avLst/>
          </a:prstGeom>
        </p:spPr>
      </p:pic>
    </p:spTree>
    <p:extLst>
      <p:ext uri="{BB962C8B-B14F-4D97-AF65-F5344CB8AC3E}">
        <p14:creationId xmlns:p14="http://schemas.microsoft.com/office/powerpoint/2010/main" val="2722973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HRI2014VideoSession">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HRI2014VideoSession.thmx</Template>
  <TotalTime>31</TotalTime>
  <Words>2300</Words>
  <Application>Microsoft Macintosh PowerPoint</Application>
  <PresentationFormat>Présentation à l'écran (4:3)</PresentationFormat>
  <Paragraphs>598</Paragraphs>
  <Slides>33</Slides>
  <Notes>32</Notes>
  <HiddenSlides>2</HiddenSlides>
  <MMClips>2</MMClips>
  <ScaleCrop>false</ScaleCrop>
  <HeadingPairs>
    <vt:vector size="4" baseType="variant">
      <vt:variant>
        <vt:lpstr>Thème</vt:lpstr>
      </vt:variant>
      <vt:variant>
        <vt:i4>2</vt:i4>
      </vt:variant>
      <vt:variant>
        <vt:lpstr>Titres des diapositives</vt:lpstr>
      </vt:variant>
      <vt:variant>
        <vt:i4>33</vt:i4>
      </vt:variant>
    </vt:vector>
  </HeadingPairs>
  <TitlesOfParts>
    <vt:vector size="35" baseType="lpstr">
      <vt:lpstr>HRI2014VideoSession</vt:lpstr>
      <vt:lpstr>Title &amp; Bullets</vt:lpstr>
      <vt:lpstr>Studying the Co-Construction of Interaction Protocols in Collaborative Tasks with Humans</vt:lpstr>
      <vt:lpstr>Aim: Flexible communication between humans and robots</vt:lpstr>
      <vt:lpstr>Aim: Flexible communication between humans and robots</vt:lpstr>
      <vt:lpstr>The Co-co Game</vt:lpstr>
      <vt:lpstr>The Co-co Game</vt:lpstr>
      <vt:lpstr>The Co-co Game</vt:lpstr>
      <vt:lpstr>The Co-co Game</vt:lpstr>
      <vt:lpstr>The Co-co Game</vt:lpstr>
      <vt:lpstr>The Co-co Game – Setup</vt:lpstr>
      <vt:lpstr>The Co-co Game – Setup</vt:lpstr>
      <vt:lpstr>The Co-co Game – Setup</vt:lpstr>
      <vt:lpstr>The Co-co Game – Setup</vt:lpstr>
      <vt:lpstr>The Co-co Game – Setup</vt:lpstr>
      <vt:lpstr>The Co-co Game – Setup</vt:lpstr>
      <vt:lpstr>The Co-co Game - setup</vt:lpstr>
      <vt:lpstr>The Co-co Game – Setup</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Pilot study</vt:lpstr>
      <vt:lpstr>The Co-co Game – Human-Robot Interaction</vt:lpstr>
      <vt:lpstr>The Co-co Game – Human-Robot Interaction</vt:lpstr>
      <vt:lpstr>Présentation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Inria Starting Research Position</dc:title>
  <dc:creator>Anna</dc:creator>
  <cp:lastModifiedBy>Jonathan Grizou</cp:lastModifiedBy>
  <cp:revision>576</cp:revision>
  <dcterms:created xsi:type="dcterms:W3CDTF">2014-07-02T16:40:52Z</dcterms:created>
  <dcterms:modified xsi:type="dcterms:W3CDTF">2014-10-13T13:31:50Z</dcterms:modified>
</cp:coreProperties>
</file>